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media/image13.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2" r:id="rId1"/>
    <p:sldMasterId id="2147483676" r:id="rId2"/>
    <p:sldMasterId id="2147483675" r:id="rId3"/>
    <p:sldMasterId id="2147483674" r:id="rId4"/>
  </p:sldMasterIdLst>
  <p:notesMasterIdLst>
    <p:notesMasterId r:id="rId36"/>
  </p:notesMasterIdLst>
  <p:handoutMasterIdLst>
    <p:handoutMasterId r:id="rId37"/>
  </p:handoutMasterIdLst>
  <p:sldIdLst>
    <p:sldId id="256" r:id="rId5"/>
    <p:sldId id="257" r:id="rId6"/>
    <p:sldId id="258" r:id="rId7"/>
    <p:sldId id="259" r:id="rId8"/>
    <p:sldId id="282" r:id="rId9"/>
    <p:sldId id="260" r:id="rId10"/>
    <p:sldId id="261" r:id="rId11"/>
    <p:sldId id="262" r:id="rId12"/>
    <p:sldId id="263" r:id="rId13"/>
    <p:sldId id="264" r:id="rId14"/>
    <p:sldId id="294" r:id="rId15"/>
    <p:sldId id="268" r:id="rId16"/>
    <p:sldId id="270" r:id="rId17"/>
    <p:sldId id="275" r:id="rId18"/>
    <p:sldId id="288" r:id="rId19"/>
    <p:sldId id="289" r:id="rId20"/>
    <p:sldId id="293" r:id="rId21"/>
    <p:sldId id="295" r:id="rId22"/>
    <p:sldId id="296" r:id="rId23"/>
    <p:sldId id="290" r:id="rId24"/>
    <p:sldId id="297" r:id="rId25"/>
    <p:sldId id="291" r:id="rId26"/>
    <p:sldId id="292" r:id="rId27"/>
    <p:sldId id="299" r:id="rId28"/>
    <p:sldId id="298" r:id="rId29"/>
    <p:sldId id="276" r:id="rId30"/>
    <p:sldId id="277" r:id="rId31"/>
    <p:sldId id="285" r:id="rId32"/>
    <p:sldId id="287" r:id="rId33"/>
    <p:sldId id="283" r:id="rId34"/>
    <p:sldId id="284" r:id="rId35"/>
  </p:sldIdLst>
  <p:sldSz cx="9144000" cy="6858000" type="screen4x3"/>
  <p:notesSz cx="9601200" cy="7315200"/>
  <p:custDataLst>
    <p:tags r:id="rId3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15:guide id="1" orient="horz" pos="2304" userDrawn="1">
          <p15:clr>
            <a:srgbClr val="A4A3A4"/>
          </p15:clr>
        </p15:guide>
        <p15:guide id="2" pos="302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3" autoAdjust="0"/>
    <p:restoredTop sz="96066" autoAdjust="0"/>
  </p:normalViewPr>
  <p:slideViewPr>
    <p:cSldViewPr>
      <p:cViewPr varScale="1">
        <p:scale>
          <a:sx n="77" d="100"/>
          <a:sy n="77" d="100"/>
        </p:scale>
        <p:origin x="1146" y="90"/>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217" d="100"/>
          <a:sy n="217" d="100"/>
        </p:scale>
        <p:origin x="3976" y="184"/>
      </p:cViewPr>
      <p:guideLst>
        <p:guide orient="horz" pos="2304"/>
        <p:guide pos="302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5760"/>
          </a:xfrm>
          <a:prstGeom prst="rect">
            <a:avLst/>
          </a:prstGeom>
        </p:spPr>
        <p:txBody>
          <a:bodyPr vert="horz" lIns="96647" tIns="48324" rIns="96647" bIns="48324" rtlCol="0"/>
          <a:lstStyle>
            <a:lvl1pPr algn="l">
              <a:defRPr sz="1300"/>
            </a:lvl1pPr>
          </a:lstStyle>
          <a:p>
            <a:endParaRPr lang="en-US"/>
          </a:p>
        </p:txBody>
      </p:sp>
      <p:sp>
        <p:nvSpPr>
          <p:cNvPr id="3" name="Date Placeholder 2"/>
          <p:cNvSpPr>
            <a:spLocks noGrp="1"/>
          </p:cNvSpPr>
          <p:nvPr>
            <p:ph type="dt" sz="quarter" idx="1"/>
          </p:nvPr>
        </p:nvSpPr>
        <p:spPr>
          <a:xfrm>
            <a:off x="5439014" y="0"/>
            <a:ext cx="4160520" cy="365760"/>
          </a:xfrm>
          <a:prstGeom prst="rect">
            <a:avLst/>
          </a:prstGeom>
        </p:spPr>
        <p:txBody>
          <a:bodyPr vert="horz" lIns="96647" tIns="48324" rIns="96647" bIns="48324" rtlCol="0"/>
          <a:lstStyle>
            <a:lvl1pPr algn="r">
              <a:defRPr sz="1300"/>
            </a:lvl1pPr>
          </a:lstStyle>
          <a:p>
            <a:fld id="{71CDEBD5-4456-F346-8EC2-B96D335D4EF7}" type="datetimeFigureOut">
              <a:rPr lang="en-US" smtClean="0"/>
              <a:t>9/10/2021</a:t>
            </a:fld>
            <a:endParaRPr lang="en-US"/>
          </a:p>
        </p:txBody>
      </p:sp>
      <p:sp>
        <p:nvSpPr>
          <p:cNvPr id="4" name="Footer Placeholder 3"/>
          <p:cNvSpPr>
            <a:spLocks noGrp="1"/>
          </p:cNvSpPr>
          <p:nvPr>
            <p:ph type="ftr" sz="quarter" idx="2"/>
          </p:nvPr>
        </p:nvSpPr>
        <p:spPr>
          <a:xfrm>
            <a:off x="0" y="6947747"/>
            <a:ext cx="4160520" cy="365760"/>
          </a:xfrm>
          <a:prstGeom prst="rect">
            <a:avLst/>
          </a:prstGeom>
        </p:spPr>
        <p:txBody>
          <a:bodyPr vert="horz" lIns="96647" tIns="48324" rIns="96647" bIns="48324" rtlCol="0" anchor="b"/>
          <a:lstStyle>
            <a:lvl1pPr algn="l">
              <a:defRPr sz="1300"/>
            </a:lvl1pPr>
          </a:lstStyle>
          <a:p>
            <a:endParaRPr lang="en-US"/>
          </a:p>
        </p:txBody>
      </p:sp>
      <p:sp>
        <p:nvSpPr>
          <p:cNvPr id="5" name="Slide Number Placeholder 4"/>
          <p:cNvSpPr>
            <a:spLocks noGrp="1"/>
          </p:cNvSpPr>
          <p:nvPr>
            <p:ph type="sldNum" sz="quarter" idx="3"/>
          </p:nvPr>
        </p:nvSpPr>
        <p:spPr>
          <a:xfrm>
            <a:off x="5439014" y="6947747"/>
            <a:ext cx="4160520" cy="365760"/>
          </a:xfrm>
          <a:prstGeom prst="rect">
            <a:avLst/>
          </a:prstGeom>
        </p:spPr>
        <p:txBody>
          <a:bodyPr vert="horz" lIns="96647" tIns="48324" rIns="96647" bIns="48324" rtlCol="0" anchor="b"/>
          <a:lstStyle>
            <a:lvl1pPr algn="r">
              <a:defRPr sz="1300"/>
            </a:lvl1pPr>
          </a:lstStyle>
          <a:p>
            <a:fld id="{DB35AC22-0018-0F41-8690-05DEC75A15D8}" type="slidenum">
              <a:rPr lang="en-US" smtClean="0"/>
              <a:t>‹#›</a:t>
            </a:fld>
            <a:endParaRPr lang="en-US"/>
          </a:p>
        </p:txBody>
      </p:sp>
    </p:spTree>
    <p:extLst>
      <p:ext uri="{BB962C8B-B14F-4D97-AF65-F5344CB8AC3E}">
        <p14:creationId xmlns:p14="http://schemas.microsoft.com/office/powerpoint/2010/main" val="18016472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5760"/>
          </a:xfrm>
          <a:prstGeom prst="rect">
            <a:avLst/>
          </a:prstGeom>
        </p:spPr>
        <p:txBody>
          <a:bodyPr vert="horz" lIns="96647" tIns="48324" rIns="96647" bIns="48324" rtlCol="0"/>
          <a:lstStyle>
            <a:lvl1pPr algn="l">
              <a:defRPr sz="1300"/>
            </a:lvl1pPr>
          </a:lstStyle>
          <a:p>
            <a:endParaRPr lang="en-US"/>
          </a:p>
        </p:txBody>
      </p:sp>
      <p:sp>
        <p:nvSpPr>
          <p:cNvPr id="3" name="Date Placeholder 2"/>
          <p:cNvSpPr>
            <a:spLocks noGrp="1"/>
          </p:cNvSpPr>
          <p:nvPr>
            <p:ph type="dt" idx="1"/>
          </p:nvPr>
        </p:nvSpPr>
        <p:spPr>
          <a:xfrm>
            <a:off x="5439014" y="0"/>
            <a:ext cx="4160520" cy="365760"/>
          </a:xfrm>
          <a:prstGeom prst="rect">
            <a:avLst/>
          </a:prstGeom>
        </p:spPr>
        <p:txBody>
          <a:bodyPr vert="horz" lIns="96647" tIns="48324" rIns="96647" bIns="48324" rtlCol="0"/>
          <a:lstStyle>
            <a:lvl1pPr algn="r">
              <a:defRPr sz="1300"/>
            </a:lvl1pPr>
          </a:lstStyle>
          <a:p>
            <a:fld id="{8BEC5AE4-62F2-D440-9210-ABD425FFCDAC}" type="datetimeFigureOut">
              <a:rPr lang="en-US" smtClean="0"/>
              <a:t>9/10/2021</a:t>
            </a:fld>
            <a:endParaRPr lang="en-US"/>
          </a:p>
        </p:txBody>
      </p:sp>
      <p:sp>
        <p:nvSpPr>
          <p:cNvPr id="4" name="Slide Image Placeholder 3"/>
          <p:cNvSpPr>
            <a:spLocks noGrp="1" noRot="1" noChangeAspect="1"/>
          </p:cNvSpPr>
          <p:nvPr>
            <p:ph type="sldImg" idx="2"/>
          </p:nvPr>
        </p:nvSpPr>
        <p:spPr>
          <a:xfrm>
            <a:off x="2971800" y="549275"/>
            <a:ext cx="3657600" cy="2743200"/>
          </a:xfrm>
          <a:prstGeom prst="rect">
            <a:avLst/>
          </a:prstGeom>
          <a:noFill/>
          <a:ln w="12700">
            <a:solidFill>
              <a:prstClr val="black"/>
            </a:solidFill>
          </a:ln>
        </p:spPr>
      </p:sp>
      <p:sp>
        <p:nvSpPr>
          <p:cNvPr id="5" name="Notes Placeholder 4"/>
          <p:cNvSpPr>
            <a:spLocks noGrp="1"/>
          </p:cNvSpPr>
          <p:nvPr>
            <p:ph type="body" sz="quarter" idx="3"/>
          </p:nvPr>
        </p:nvSpPr>
        <p:spPr>
          <a:xfrm>
            <a:off x="960120" y="3474720"/>
            <a:ext cx="7680960" cy="3291840"/>
          </a:xfrm>
          <a:prstGeom prst="rect">
            <a:avLst/>
          </a:prstGeom>
        </p:spPr>
        <p:txBody>
          <a:bodyPr vert="horz" lIns="96647" tIns="48324" rIns="96647" bIns="483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7747"/>
            <a:ext cx="4160520" cy="365760"/>
          </a:xfrm>
          <a:prstGeom prst="rect">
            <a:avLst/>
          </a:prstGeom>
        </p:spPr>
        <p:txBody>
          <a:bodyPr vert="horz" lIns="96647" tIns="48324" rIns="96647" bIns="48324" rtlCol="0" anchor="b"/>
          <a:lstStyle>
            <a:lvl1pPr algn="l">
              <a:defRPr sz="1300"/>
            </a:lvl1pPr>
          </a:lstStyle>
          <a:p>
            <a:endParaRPr lang="en-US"/>
          </a:p>
        </p:txBody>
      </p:sp>
      <p:sp>
        <p:nvSpPr>
          <p:cNvPr id="7" name="Slide Number Placeholder 6"/>
          <p:cNvSpPr>
            <a:spLocks noGrp="1"/>
          </p:cNvSpPr>
          <p:nvPr>
            <p:ph type="sldNum" sz="quarter" idx="5"/>
          </p:nvPr>
        </p:nvSpPr>
        <p:spPr>
          <a:xfrm>
            <a:off x="5439014" y="6947747"/>
            <a:ext cx="4160520" cy="365760"/>
          </a:xfrm>
          <a:prstGeom prst="rect">
            <a:avLst/>
          </a:prstGeom>
        </p:spPr>
        <p:txBody>
          <a:bodyPr vert="horz" lIns="96647" tIns="48324" rIns="96647" bIns="48324" rtlCol="0" anchor="b"/>
          <a:lstStyle>
            <a:lvl1pPr algn="r">
              <a:defRPr sz="1300"/>
            </a:lvl1pPr>
          </a:lstStyle>
          <a:p>
            <a:fld id="{B95524DB-499E-0243-BBE4-4B05E5193D0B}" type="slidenum">
              <a:rPr lang="en-US" smtClean="0"/>
              <a:t>‹#›</a:t>
            </a:fld>
            <a:endParaRPr lang="en-US"/>
          </a:p>
        </p:txBody>
      </p:sp>
    </p:spTree>
    <p:extLst>
      <p:ext uri="{BB962C8B-B14F-4D97-AF65-F5344CB8AC3E}">
        <p14:creationId xmlns:p14="http://schemas.microsoft.com/office/powerpoint/2010/main" val="401106187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hoto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5565B0-3ADB-49EC-8955-5F38D3970227}"/>
              </a:ext>
            </a:extLst>
          </p:cNvPr>
          <p:cNvSpPr/>
          <p:nvPr userDrawn="1"/>
        </p:nvSpPr>
        <p:spPr>
          <a:xfrm>
            <a:off x="0" y="1"/>
            <a:ext cx="9144000" cy="2220060"/>
          </a:xfrm>
          <a:prstGeom prst="rect">
            <a:avLst/>
          </a:prstGeom>
          <a:solidFill>
            <a:schemeClr val="tx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rot="5400000">
            <a:off x="3512310" y="-2674112"/>
            <a:ext cx="1284228" cy="7546853"/>
          </a:xfrm>
          <a:prstGeom prst="snipRoundRect">
            <a:avLst>
              <a:gd name="adj1" fmla="val 0"/>
              <a:gd name="adj2" fmla="val 45016"/>
            </a:avLst>
          </a:prstGeom>
        </p:spPr>
        <p:txBody>
          <a:bodyPr vert="vert270">
            <a:noAutofit/>
          </a:bodyPr>
          <a:lstStyle>
            <a:lvl1pPr>
              <a:defRPr sz="450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9" name="Title 1"/>
          <p:cNvSpPr txBox="1"/>
          <p:nvPr userDrawn="1"/>
        </p:nvSpPr>
        <p:spPr>
          <a:xfrm rot="5400000">
            <a:off x="3209075" y="1616867"/>
            <a:ext cx="685800" cy="6400805"/>
          </a:xfrm>
          <a:prstGeom prst="snipRoundRect">
            <a:avLst/>
          </a:prstGeom>
        </p:spPr>
        <p:txBody>
          <a:bodyPr vert="vert270" wrap="square" lIns="91440" tIns="45720" rIns="91440" bIns="45720">
            <a:noAutofit/>
          </a:bodyPr>
          <a:lstStyle>
            <a:lvl1pPr algn="l" defTabSz="914400" rtl="0" eaLnBrk="1" latinLnBrk="0" hangingPunct="1">
              <a:lnSpc>
                <a:spcPct val="90000"/>
              </a:lnSpc>
              <a:spcBef>
                <a:spcPct val="0"/>
              </a:spcBef>
              <a:buNone/>
              <a:defRPr sz="4500" b="0" i="0" kern="1200">
                <a:solidFill>
                  <a:schemeClr val="bg1"/>
                </a:solidFill>
                <a:latin typeface="Times New Roman"/>
                <a:ea typeface="+mj-ea"/>
                <a:cs typeface="Times New Roman"/>
              </a:defRPr>
            </a:lvl1pPr>
          </a:lstStyle>
          <a:p>
            <a:endParaRPr lang="en-US" sz="3600" i="1"/>
          </a:p>
        </p:txBody>
      </p:sp>
      <p:sp>
        <p:nvSpPr>
          <p:cNvPr id="12" name="Text Placeholder 2"/>
          <p:cNvSpPr>
            <a:spLocks noGrp="1"/>
          </p:cNvSpPr>
          <p:nvPr>
            <p:ph type="body" sz="quarter" idx="12" hasCustomPrompt="1"/>
          </p:nvPr>
        </p:nvSpPr>
        <p:spPr>
          <a:xfrm>
            <a:off x="380996" y="1620722"/>
            <a:ext cx="6400806" cy="599339"/>
          </a:xfrm>
          <a:prstGeom prst="rect">
            <a:avLst/>
          </a:prstGeom>
        </p:spPr>
        <p:txBody>
          <a:bodyPr vert="horz" lIns="91440" anchor="t" anchorCtr="0">
            <a:noAutofit/>
          </a:bodyPr>
          <a:lstStyle>
            <a:lvl1pPr marL="0" indent="0" algn="l">
              <a:buFontTx/>
              <a:buNone/>
              <a:defRPr sz="3600" b="0" i="1">
                <a:solidFill>
                  <a:schemeClr val="bg1"/>
                </a:solidFill>
                <a:latin typeface="Times New Roman"/>
                <a:ea typeface="Times New Roman" charset="0"/>
                <a:cs typeface="Times New Roman"/>
              </a:defRPr>
            </a:lvl1pPr>
          </a:lstStyle>
          <a:p>
            <a:pPr lvl="0"/>
            <a:r>
              <a:rPr lang="en-US" dirty="0"/>
              <a:t>Author</a:t>
            </a:r>
          </a:p>
        </p:txBody>
      </p:sp>
      <p:sp>
        <p:nvSpPr>
          <p:cNvPr id="3" name="Text Placeholder 2"/>
          <p:cNvSpPr>
            <a:spLocks noGrp="1"/>
          </p:cNvSpPr>
          <p:nvPr>
            <p:ph type="body" sz="quarter" idx="13" hasCustomPrompt="1"/>
          </p:nvPr>
        </p:nvSpPr>
        <p:spPr>
          <a:xfrm>
            <a:off x="380996" y="2296955"/>
            <a:ext cx="3886200" cy="320040"/>
          </a:xfrm>
          <a:prstGeom prst="rect">
            <a:avLst/>
          </a:prstGeom>
        </p:spPr>
        <p:txBody>
          <a:bodyPr/>
          <a:lstStyle>
            <a:lvl1pPr marL="0" indent="0">
              <a:buNone/>
              <a:defRPr sz="1800">
                <a:solidFill>
                  <a:schemeClr val="bg1"/>
                </a:solidFill>
                <a:latin typeface="+mj-lt"/>
              </a:defRPr>
            </a:lvl1pPr>
          </a:lstStyle>
          <a:p>
            <a:pPr lvl="0"/>
            <a:r>
              <a:rPr lang="en-US" sz="1800"/>
              <a:t>Click to add Date</a:t>
            </a:r>
            <a:endParaRPr lang="en-US"/>
          </a:p>
        </p:txBody>
      </p:sp>
    </p:spTree>
    <p:extLst>
      <p:ext uri="{BB962C8B-B14F-4D97-AF65-F5344CB8AC3E}">
        <p14:creationId xmlns:p14="http://schemas.microsoft.com/office/powerpoint/2010/main" val="1699604761"/>
      </p:ext>
    </p:extLst>
  </p:cSld>
  <p:clrMapOvr>
    <a:masterClrMapping/>
  </p:clrMapOvr>
  <p:transition/>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 Slide (Print version)">
    <p:spTree>
      <p:nvGrpSpPr>
        <p:cNvPr id="1" name=""/>
        <p:cNvGrpSpPr/>
        <p:nvPr/>
      </p:nvGrpSpPr>
      <p:grpSpPr>
        <a:xfrm>
          <a:off x="0" y="0"/>
          <a:ext cx="0" cy="0"/>
          <a:chOff x="0" y="0"/>
          <a:chExt cx="0" cy="0"/>
        </a:xfrm>
      </p:grpSpPr>
      <p:sp>
        <p:nvSpPr>
          <p:cNvPr id="3" name="object 3"/>
          <p:cNvSpPr/>
          <p:nvPr userDrawn="1"/>
        </p:nvSpPr>
        <p:spPr>
          <a:xfrm>
            <a:off x="320024" y="2651760"/>
            <a:ext cx="8504555" cy="1366520"/>
          </a:xfrm>
          <a:custGeom>
            <a:avLst/>
            <a:gdLst/>
            <a:ahLst/>
            <a:cxnLst/>
            <a:rect l="l" t="t" r="r" b="b"/>
            <a:pathLst>
              <a:path w="8504555" h="1366520">
                <a:moveTo>
                  <a:pt x="1315046" y="0"/>
                </a:moveTo>
                <a:lnTo>
                  <a:pt x="0" y="1366342"/>
                </a:lnTo>
                <a:lnTo>
                  <a:pt x="7188847" y="1366342"/>
                </a:lnTo>
                <a:lnTo>
                  <a:pt x="8503945" y="101"/>
                </a:lnTo>
                <a:lnTo>
                  <a:pt x="1315046" y="0"/>
                </a:lnTo>
                <a:close/>
              </a:path>
            </a:pathLst>
          </a:custGeom>
          <a:solidFill>
            <a:srgbClr val="FF0000"/>
          </a:solidFill>
        </p:spPr>
        <p:txBody>
          <a:bodyPr wrap="square" lIns="0" tIns="0" rIns="0" bIns="0" rtlCol="0"/>
          <a:lstStyle/>
          <a:p>
            <a:endParaRPr>
              <a:solidFill>
                <a:prstClr val="black"/>
              </a:solidFill>
              <a:latin typeface="Calibri" panose="020F0502020204030204"/>
            </a:endParaRPr>
          </a:p>
        </p:txBody>
      </p:sp>
      <p:sp>
        <p:nvSpPr>
          <p:cNvPr id="4" name="Holder 2"/>
          <p:cNvSpPr>
            <a:spLocks noGrp="1"/>
          </p:cNvSpPr>
          <p:nvPr>
            <p:ph type="title"/>
          </p:nvPr>
        </p:nvSpPr>
        <p:spPr>
          <a:xfrm>
            <a:off x="381000" y="424181"/>
            <a:ext cx="8376919" cy="718819"/>
          </a:xfrm>
          <a:prstGeom prst="rect">
            <a:avLst/>
          </a:prstGeom>
        </p:spPr>
        <p:txBody>
          <a:bodyPr wrap="square" lIns="0" tIns="0" rIns="0" bIns="0">
            <a:spAutoFit/>
          </a:bodyPr>
          <a:lstStyle>
            <a:lvl1pPr>
              <a:lnSpc>
                <a:spcPct val="100000"/>
              </a:lnSpc>
              <a:defRPr sz="4500" b="0" i="0">
                <a:solidFill>
                  <a:srgbClr val="414042"/>
                </a:solidFill>
                <a:latin typeface="Times New Roman"/>
                <a:cs typeface="Times New Roman"/>
              </a:defRPr>
            </a:lvl1pPr>
          </a:lstStyle>
          <a:p>
            <a:endParaRPr dirty="0"/>
          </a:p>
        </p:txBody>
      </p:sp>
    </p:spTree>
    <p:extLst>
      <p:ext uri="{BB962C8B-B14F-4D97-AF65-F5344CB8AC3E}">
        <p14:creationId xmlns:p14="http://schemas.microsoft.com/office/powerpoint/2010/main" val="672910852"/>
      </p:ext>
    </p:extLst>
  </p:cSld>
  <p:clrMapOvr>
    <a:masterClrMapping/>
  </p:clrMapOvr>
  <p:transition/>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 slide with subtitle">
    <p:bg>
      <p:bgPr>
        <a:blipFill dpi="0" rotWithShape="1">
          <a:blip r:embed="rId2"/>
          <a:stretch>
            <a:fillRect/>
          </a:stretch>
        </a:blipFill>
        <a:effectLst/>
      </p:bgPr>
    </p:bg>
    <p:spTree>
      <p:nvGrpSpPr>
        <p:cNvPr id="1" name=""/>
        <p:cNvGrpSpPr/>
        <p:nvPr/>
      </p:nvGrpSpPr>
      <p:grpSpPr>
        <a:xfrm>
          <a:off x="0" y="0"/>
          <a:ext cx="0" cy="0"/>
          <a:chOff x="0" y="0"/>
          <a:chExt cx="0" cy="0"/>
        </a:xfrm>
      </p:grpSpPr>
      <p:sp>
        <p:nvSpPr>
          <p:cNvPr id="3" name="Holder 3"/>
          <p:cNvSpPr>
            <a:spLocks noGrp="1"/>
          </p:cNvSpPr>
          <p:nvPr>
            <p:ph type="subTitle" idx="10"/>
          </p:nvPr>
        </p:nvSpPr>
        <p:spPr>
          <a:xfrm>
            <a:off x="380999" y="1323150"/>
            <a:ext cx="8376919" cy="249299"/>
          </a:xfrm>
          <a:prstGeom prst="rect">
            <a:avLst/>
          </a:prstGeom>
        </p:spPr>
        <p:txBody>
          <a:bodyPr wrap="square" lIns="0" tIns="0" rIns="0" bIns="0">
            <a:spAutoFit/>
          </a:bodyPr>
          <a:lstStyle>
            <a:lvl1pPr marL="0" indent="0">
              <a:buFontTx/>
              <a:buNone/>
              <a:defRPr sz="1800" b="0" i="0">
                <a:solidFill>
                  <a:srgbClr val="FF0000"/>
                </a:solidFill>
                <a:latin typeface="Calibri Light" panose="020F0302020204030204"/>
                <a:ea typeface="Calibri Light" charset="0"/>
                <a:cs typeface="Calibri Light"/>
              </a:defRPr>
            </a:lvl1pPr>
          </a:lstStyle>
          <a:p>
            <a:endParaRPr dirty="0"/>
          </a:p>
        </p:txBody>
      </p:sp>
      <p:sp>
        <p:nvSpPr>
          <p:cNvPr id="5" name="Holder 2"/>
          <p:cNvSpPr>
            <a:spLocks noGrp="1"/>
          </p:cNvSpPr>
          <p:nvPr>
            <p:ph type="title"/>
          </p:nvPr>
        </p:nvSpPr>
        <p:spPr>
          <a:xfrm>
            <a:off x="381000" y="424181"/>
            <a:ext cx="8376919" cy="718819"/>
          </a:xfrm>
          <a:prstGeom prst="rect">
            <a:avLst/>
          </a:prstGeom>
        </p:spPr>
        <p:txBody>
          <a:bodyPr wrap="square" lIns="0" tIns="0" rIns="0" bIns="0">
            <a:spAutoFit/>
          </a:bodyPr>
          <a:lstStyle>
            <a:lvl1pPr>
              <a:lnSpc>
                <a:spcPct val="100000"/>
              </a:lnSpc>
              <a:defRPr sz="4500" b="0" i="0">
                <a:solidFill>
                  <a:srgbClr val="414042"/>
                </a:solidFill>
                <a:latin typeface="Times New Roman"/>
                <a:cs typeface="Times New Roman"/>
              </a:defRPr>
            </a:lvl1pPr>
          </a:lstStyle>
          <a:p>
            <a:endParaRPr dirty="0"/>
          </a:p>
        </p:txBody>
      </p:sp>
      <p:sp>
        <p:nvSpPr>
          <p:cNvPr id="6" name="Text Placeholder 19"/>
          <p:cNvSpPr>
            <a:spLocks noGrp="1"/>
          </p:cNvSpPr>
          <p:nvPr>
            <p:ph type="body" sz="quarter" idx="12" hasCustomPrompt="1"/>
          </p:nvPr>
        </p:nvSpPr>
        <p:spPr>
          <a:xfrm>
            <a:off x="381000" y="1752598"/>
            <a:ext cx="8376918" cy="4343402"/>
          </a:xfrm>
          <a:prstGeom prst="rect">
            <a:avLst/>
          </a:prstGeom>
        </p:spPr>
        <p:txBody>
          <a:bodyPr vert="horz" lIns="0" tIns="45720" rIns="0">
            <a:noAutofit/>
          </a:bodyPr>
          <a:lstStyle>
            <a:lvl1pPr marL="274320" indent="-182880" algn="l">
              <a:lnSpc>
                <a:spcPct val="100000"/>
              </a:lnSpc>
              <a:spcBef>
                <a:spcPts val="0"/>
              </a:spcBef>
              <a:spcAft>
                <a:spcPts val="600"/>
              </a:spcAft>
              <a:buClr>
                <a:schemeClr val="tx1"/>
              </a:buClr>
              <a:buSzPct val="90000"/>
              <a:buFont typeface="Arial" panose="020B0604020202020204" pitchFamily="34" charset="0"/>
              <a:buChar char="•"/>
              <a:defRPr sz="1800" baseline="0">
                <a:solidFill>
                  <a:schemeClr val="tx1"/>
                </a:solidFill>
                <a:latin typeface="Calibri Light" panose="020F0302020204030204"/>
                <a:cs typeface="Calibri Light"/>
              </a:defRPr>
            </a:lvl1pPr>
            <a:lvl2pPr marL="640080" indent="-182880" algn="l">
              <a:lnSpc>
                <a:spcPct val="100000"/>
              </a:lnSpc>
              <a:spcBef>
                <a:spcPts val="0"/>
              </a:spcBef>
              <a:spcAft>
                <a:spcPts val="600"/>
              </a:spcAft>
              <a:buClr>
                <a:schemeClr val="tx1"/>
              </a:buClr>
              <a:buSzPct val="90000"/>
              <a:buFont typeface="Arial" panose="020B0604020202020204" pitchFamily="34" charset="0"/>
              <a:buChar char="•"/>
              <a:defRPr sz="1800" baseline="0">
                <a:solidFill>
                  <a:schemeClr val="tx1"/>
                </a:solidFill>
                <a:latin typeface="Calibri Light" panose="020F0302020204030204"/>
                <a:cs typeface="Calibri Light"/>
              </a:defRPr>
            </a:lvl2pPr>
            <a:lvl3pPr marL="1005840" indent="-182880" algn="l">
              <a:lnSpc>
                <a:spcPct val="100000"/>
              </a:lnSpc>
              <a:spcBef>
                <a:spcPts val="0"/>
              </a:spcBef>
              <a:spcAft>
                <a:spcPts val="600"/>
              </a:spcAft>
              <a:buClr>
                <a:schemeClr val="tx1"/>
              </a:buClr>
              <a:buSzPct val="90000"/>
              <a:buFont typeface="Arial" panose="020B0604020202020204" pitchFamily="34" charset="0"/>
              <a:buChar char="•"/>
              <a:defRPr sz="1800" baseline="0">
                <a:solidFill>
                  <a:schemeClr val="tx1"/>
                </a:solidFill>
                <a:latin typeface="Calibri Light" panose="020F0302020204030204"/>
                <a:cs typeface="Calibri Light"/>
              </a:defRPr>
            </a:lvl3pPr>
            <a:lvl4pPr marL="1371600" indent="-182880" algn="l">
              <a:lnSpc>
                <a:spcPct val="100000"/>
              </a:lnSpc>
              <a:spcBef>
                <a:spcPts val="0"/>
              </a:spcBef>
              <a:spcAft>
                <a:spcPts val="600"/>
              </a:spcAft>
              <a:buClr>
                <a:schemeClr val="tx1"/>
              </a:buClr>
              <a:buSzPct val="90000"/>
              <a:buFont typeface="Arial" panose="020B0604020202020204" pitchFamily="34" charset="0"/>
              <a:buChar char="•"/>
              <a:defRPr sz="1800" baseline="0">
                <a:solidFill>
                  <a:schemeClr val="tx1"/>
                </a:solidFill>
                <a:latin typeface="Calibri Light" panose="020F0302020204030204"/>
                <a:cs typeface="Calibri Light"/>
              </a:defRPr>
            </a:lvl4pPr>
            <a:lvl5pPr marL="1737360" indent="-182880" algn="l">
              <a:lnSpc>
                <a:spcPct val="100000"/>
              </a:lnSpc>
              <a:spcBef>
                <a:spcPts val="0"/>
              </a:spcBef>
              <a:spcAft>
                <a:spcPts val="600"/>
              </a:spcAft>
              <a:buClr>
                <a:schemeClr val="tx1"/>
              </a:buClr>
              <a:buSzPct val="90000"/>
              <a:buFont typeface="Arial" panose="020B0604020202020204" pitchFamily="34" charset="0"/>
              <a:buChar char="•"/>
              <a:defRPr sz="1800" baseline="0">
                <a:solidFill>
                  <a:schemeClr val="tx1"/>
                </a:solidFill>
                <a:latin typeface="Calibri Light" panose="020F0302020204030204"/>
                <a:cs typeface="Calibri Ligh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object 12"/>
          <p:cNvSpPr txBox="1">
            <a:spLocks noGrp="1"/>
          </p:cNvSpPr>
          <p:nvPr>
            <p:ph type="sldNum" sz="quarter" idx="4"/>
          </p:nvPr>
        </p:nvSpPr>
        <p:spPr>
          <a:xfrm>
            <a:off x="381000" y="6374408"/>
            <a:ext cx="843978" cy="102592"/>
          </a:xfrm>
          <a:prstGeom prst="rect">
            <a:avLst/>
          </a:prstGeom>
        </p:spPr>
        <p:txBody>
          <a:bodyPr vert="horz" wrap="square" lIns="0" tIns="0" rIns="0" bIns="0" rtlCol="0">
            <a:spAutoFit/>
          </a:bodyPr>
          <a:lstStyle>
            <a:lvl1pPr>
              <a:defRPr sz="900">
                <a:solidFill>
                  <a:schemeClr val="tx1">
                    <a:lumMod val="50000"/>
                    <a:lumOff val="50000"/>
                  </a:schemeClr>
                </a:solidFill>
                <a:latin typeface="Calibri Light" panose="020F0302020204030204"/>
                <a:cs typeface="Calibri Light"/>
              </a:defRPr>
            </a:lvl1pPr>
          </a:lstStyle>
          <a:p>
            <a:pPr marL="19050">
              <a:lnSpc>
                <a:spcPts val="788"/>
              </a:lnSpc>
            </a:pPr>
            <a:fld id="{EE49627E-9C69-7B4C-8439-E20845C887D1}" type="slidenum">
              <a:rPr lang="en-US" smtClean="0"/>
              <a:pPr marL="19050">
                <a:lnSpc>
                  <a:spcPts val="788"/>
                </a:lnSpc>
              </a:pPr>
              <a:t>‹#›</a:t>
            </a:fld>
            <a:endParaRPr lang="en-US"/>
          </a:p>
        </p:txBody>
      </p:sp>
    </p:spTree>
    <p:extLst>
      <p:ext uri="{BB962C8B-B14F-4D97-AF65-F5344CB8AC3E}">
        <p14:creationId xmlns:p14="http://schemas.microsoft.com/office/powerpoint/2010/main" val="50453876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628216"/>
      </p:ext>
    </p:extLst>
  </p:cSld>
  <p:clrMapOvr>
    <a:masterClrMapping/>
  </p:clrMapOvr>
  <p:transition/>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losing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losing Slide (Print ver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8151353"/>
      </p:ext>
    </p:extLst>
  </p:cSld>
  <p:clrMapOvr>
    <a:masterClrMapping/>
  </p:clrMapOvr>
  <p:transition/>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hoto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rot="5400000">
            <a:off x="3512310" y="-2674112"/>
            <a:ext cx="1284228" cy="7546853"/>
          </a:xfrm>
          <a:prstGeom prst="snipRoundRect">
            <a:avLst>
              <a:gd name="adj1" fmla="val 0"/>
              <a:gd name="adj2" fmla="val 45016"/>
            </a:avLst>
          </a:prstGeom>
        </p:spPr>
        <p:txBody>
          <a:bodyPr vert="vert270">
            <a:noAutofit/>
          </a:bodyPr>
          <a:lstStyle>
            <a:lvl1pPr>
              <a:defRPr sz="450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9" name="Title 1"/>
          <p:cNvSpPr txBox="1"/>
          <p:nvPr userDrawn="1"/>
        </p:nvSpPr>
        <p:spPr>
          <a:xfrm rot="5400000">
            <a:off x="3209075" y="1616867"/>
            <a:ext cx="685800" cy="6400805"/>
          </a:xfrm>
          <a:prstGeom prst="snipRoundRect">
            <a:avLst/>
          </a:prstGeom>
        </p:spPr>
        <p:txBody>
          <a:bodyPr vert="vert270" wrap="square" lIns="91440" tIns="45720" rIns="91440" bIns="45720">
            <a:noAutofit/>
          </a:bodyPr>
          <a:lstStyle>
            <a:lvl1pPr algn="l" defTabSz="914400" rtl="0" eaLnBrk="1" latinLnBrk="0" hangingPunct="1">
              <a:lnSpc>
                <a:spcPct val="90000"/>
              </a:lnSpc>
              <a:spcBef>
                <a:spcPct val="0"/>
              </a:spcBef>
              <a:buNone/>
              <a:defRPr sz="4500" b="0" i="0" kern="1200">
                <a:solidFill>
                  <a:schemeClr val="bg1"/>
                </a:solidFill>
                <a:latin typeface="Times New Roman"/>
                <a:ea typeface="+mj-ea"/>
                <a:cs typeface="Times New Roman"/>
              </a:defRPr>
            </a:lvl1pPr>
          </a:lstStyle>
          <a:p>
            <a:endParaRPr lang="en-US" sz="3600" i="1"/>
          </a:p>
        </p:txBody>
      </p:sp>
      <p:sp>
        <p:nvSpPr>
          <p:cNvPr id="12" name="Text Placeholder 2"/>
          <p:cNvSpPr>
            <a:spLocks noGrp="1"/>
          </p:cNvSpPr>
          <p:nvPr>
            <p:ph type="body" sz="quarter" idx="12" hasCustomPrompt="1"/>
          </p:nvPr>
        </p:nvSpPr>
        <p:spPr>
          <a:xfrm>
            <a:off x="380996" y="2220061"/>
            <a:ext cx="6400806" cy="599339"/>
          </a:xfrm>
          <a:prstGeom prst="rect">
            <a:avLst/>
          </a:prstGeom>
        </p:spPr>
        <p:txBody>
          <a:bodyPr vert="horz" lIns="91440" anchor="t" anchorCtr="0">
            <a:noAutofit/>
          </a:bodyPr>
          <a:lstStyle>
            <a:lvl1pPr marL="0" indent="0" algn="l">
              <a:buFontTx/>
              <a:buNone/>
              <a:defRPr sz="3600" b="0" i="1">
                <a:solidFill>
                  <a:schemeClr val="bg1"/>
                </a:solidFill>
                <a:latin typeface="Times New Roman"/>
                <a:ea typeface="Times New Roman" charset="0"/>
                <a:cs typeface="Times New Roman"/>
              </a:defRPr>
            </a:lvl1pPr>
          </a:lstStyle>
          <a:p>
            <a:pPr lvl="0"/>
            <a:r>
              <a:rPr lang="en-US"/>
              <a:t>Author</a:t>
            </a:r>
          </a:p>
        </p:txBody>
      </p:sp>
      <p:sp>
        <p:nvSpPr>
          <p:cNvPr id="3" name="Text Placeholder 2"/>
          <p:cNvSpPr>
            <a:spLocks noGrp="1"/>
          </p:cNvSpPr>
          <p:nvPr>
            <p:ph type="body" sz="quarter" idx="13" hasCustomPrompt="1"/>
          </p:nvPr>
        </p:nvSpPr>
        <p:spPr>
          <a:xfrm>
            <a:off x="380996" y="2896294"/>
            <a:ext cx="3886200" cy="320040"/>
          </a:xfrm>
          <a:prstGeom prst="rect">
            <a:avLst/>
          </a:prstGeom>
        </p:spPr>
        <p:txBody>
          <a:bodyPr/>
          <a:lstStyle>
            <a:lvl1pPr marL="0" indent="0">
              <a:buNone/>
              <a:defRPr sz="1800">
                <a:solidFill>
                  <a:schemeClr val="bg1"/>
                </a:solidFill>
                <a:latin typeface="+mj-lt"/>
              </a:defRPr>
            </a:lvl1pPr>
          </a:lstStyle>
          <a:p>
            <a:pPr lvl="0"/>
            <a:r>
              <a:rPr lang="en-US" sz="1800"/>
              <a:t>Click to add Date</a:t>
            </a:r>
            <a:endParaRPr lang="en-US"/>
          </a:p>
        </p:txBody>
      </p:sp>
    </p:spTree>
    <p:extLst>
      <p:ext uri="{BB962C8B-B14F-4D97-AF65-F5344CB8AC3E}">
        <p14:creationId xmlns:p14="http://schemas.microsoft.com/office/powerpoint/2010/main" val="954205179"/>
      </p:ext>
    </p:extLst>
  </p:cSld>
  <p:clrMapOvr>
    <a:masterClrMapping/>
  </p:clrMapOvr>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no photo">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3" name="Freeform 2"/>
          <p:cNvSpPr/>
          <p:nvPr userDrawn="1"/>
        </p:nvSpPr>
        <p:spPr>
          <a:xfrm>
            <a:off x="-28992" y="-3176"/>
            <a:ext cx="9186637" cy="6877789"/>
          </a:xfrm>
          <a:custGeom>
            <a:avLst/>
            <a:gdLst>
              <a:gd name="connsiteX0" fmla="*/ 16338 w 9220948"/>
              <a:gd name="connsiteY0" fmla="*/ 3175 h 6877789"/>
              <a:gd name="connsiteX1" fmla="*/ 0 w 9220948"/>
              <a:gd name="connsiteY1" fmla="*/ 6877789 h 6877789"/>
              <a:gd name="connsiteX2" fmla="*/ 3674494 w 9220948"/>
              <a:gd name="connsiteY2" fmla="*/ 6877789 h 6877789"/>
              <a:gd name="connsiteX3" fmla="*/ 9220948 w 9220948"/>
              <a:gd name="connsiteY3" fmla="*/ 0 h 6877789"/>
              <a:gd name="connsiteX4" fmla="*/ 16338 w 9220948"/>
              <a:gd name="connsiteY4" fmla="*/ 3175 h 6877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0948" h="6877789">
                <a:moveTo>
                  <a:pt x="16338" y="3175"/>
                </a:moveTo>
                <a:cubicBezTo>
                  <a:pt x="13877" y="2294713"/>
                  <a:pt x="2461" y="4586251"/>
                  <a:pt x="0" y="6877789"/>
                </a:cubicBezTo>
                <a:lnTo>
                  <a:pt x="3674494" y="6877789"/>
                </a:lnTo>
                <a:lnTo>
                  <a:pt x="9220948" y="0"/>
                </a:lnTo>
                <a:lnTo>
                  <a:pt x="16338" y="3175"/>
                </a:lnTo>
                <a:close/>
              </a:path>
            </a:pathLst>
          </a:cu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a:p>
        </p:txBody>
      </p:sp>
      <p:sp>
        <p:nvSpPr>
          <p:cNvPr id="7" name="Title 1"/>
          <p:cNvSpPr>
            <a:spLocks noGrp="1"/>
          </p:cNvSpPr>
          <p:nvPr>
            <p:ph type="title"/>
          </p:nvPr>
        </p:nvSpPr>
        <p:spPr>
          <a:xfrm rot="5400000">
            <a:off x="3512310" y="-2674112"/>
            <a:ext cx="1284228" cy="7546853"/>
          </a:xfrm>
          <a:prstGeom prst="snipRoundRect">
            <a:avLst>
              <a:gd name="adj1" fmla="val 0"/>
              <a:gd name="adj2" fmla="val 45016"/>
            </a:avLst>
          </a:prstGeom>
        </p:spPr>
        <p:txBody>
          <a:bodyPr vert="vert270">
            <a:noAutofit/>
          </a:bodyPr>
          <a:lstStyle>
            <a:lvl1pPr>
              <a:defRPr sz="450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8" name="Text Placeholder 2"/>
          <p:cNvSpPr>
            <a:spLocks noGrp="1"/>
          </p:cNvSpPr>
          <p:nvPr>
            <p:ph type="body" sz="quarter" idx="12" hasCustomPrompt="1"/>
          </p:nvPr>
        </p:nvSpPr>
        <p:spPr>
          <a:xfrm>
            <a:off x="380996" y="2220061"/>
            <a:ext cx="6400806" cy="599339"/>
          </a:xfrm>
          <a:prstGeom prst="rect">
            <a:avLst/>
          </a:prstGeom>
        </p:spPr>
        <p:txBody>
          <a:bodyPr vert="horz" lIns="91440" anchor="t" anchorCtr="0">
            <a:noAutofit/>
          </a:bodyPr>
          <a:lstStyle>
            <a:lvl1pPr marL="0" indent="0" algn="l">
              <a:buFontTx/>
              <a:buNone/>
              <a:defRPr sz="3600" b="0" i="1">
                <a:solidFill>
                  <a:schemeClr val="bg1"/>
                </a:solidFill>
                <a:latin typeface="Times New Roman"/>
                <a:ea typeface="Times New Roman" charset="0"/>
                <a:cs typeface="Times New Roman"/>
              </a:defRPr>
            </a:lvl1pPr>
          </a:lstStyle>
          <a:p>
            <a:pPr lvl="0"/>
            <a:r>
              <a:rPr lang="en-US"/>
              <a:t>Author</a:t>
            </a:r>
          </a:p>
        </p:txBody>
      </p:sp>
      <p:sp>
        <p:nvSpPr>
          <p:cNvPr id="6" name="Text Placeholder 2"/>
          <p:cNvSpPr>
            <a:spLocks noGrp="1"/>
          </p:cNvSpPr>
          <p:nvPr>
            <p:ph type="body" sz="quarter" idx="13" hasCustomPrompt="1"/>
          </p:nvPr>
        </p:nvSpPr>
        <p:spPr>
          <a:xfrm>
            <a:off x="380996" y="2896294"/>
            <a:ext cx="3886200" cy="320040"/>
          </a:xfrm>
          <a:prstGeom prst="rect">
            <a:avLst/>
          </a:prstGeom>
        </p:spPr>
        <p:txBody>
          <a:bodyPr/>
          <a:lstStyle>
            <a:lvl1pPr marL="0" indent="0">
              <a:buNone/>
              <a:defRPr sz="1800">
                <a:solidFill>
                  <a:schemeClr val="bg1"/>
                </a:solidFill>
                <a:latin typeface="+mj-lt"/>
              </a:defRPr>
            </a:lvl1pPr>
          </a:lstStyle>
          <a:p>
            <a:pPr lvl="0"/>
            <a:r>
              <a:rPr lang="en-US" sz="1800"/>
              <a:t>Click to add Date</a:t>
            </a:r>
            <a:endParaRPr lang="en-US"/>
          </a:p>
        </p:txBody>
      </p:sp>
    </p:spTree>
    <p:extLst>
      <p:ext uri="{BB962C8B-B14F-4D97-AF65-F5344CB8AC3E}">
        <p14:creationId xmlns:p14="http://schemas.microsoft.com/office/powerpoint/2010/main" val="395395497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rint version)">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3" name="Holder 2"/>
          <p:cNvSpPr>
            <a:spLocks noGrp="1"/>
          </p:cNvSpPr>
          <p:nvPr>
            <p:ph type="title"/>
          </p:nvPr>
        </p:nvSpPr>
        <p:spPr>
          <a:xfrm>
            <a:off x="381000" y="424181"/>
            <a:ext cx="8376919" cy="784830"/>
          </a:xfrm>
          <a:prstGeom prst="rect">
            <a:avLst/>
          </a:prstGeom>
        </p:spPr>
        <p:txBody>
          <a:bodyPr wrap="square" lIns="91440" tIns="45720" rIns="91440" bIns="45720" anchor="t" anchorCtr="0">
            <a:spAutoFit/>
          </a:bodyPr>
          <a:lstStyle>
            <a:lvl1pPr algn="l">
              <a:lnSpc>
                <a:spcPct val="100000"/>
              </a:lnSpc>
              <a:defRPr sz="4500" b="0" i="0">
                <a:solidFill>
                  <a:srgbClr val="414042"/>
                </a:solidFill>
                <a:latin typeface="Times New Roman"/>
                <a:cs typeface="Times New Roman"/>
              </a:defRPr>
            </a:lvl1pPr>
          </a:lstStyle>
          <a:p>
            <a:r>
              <a:rPr lang="en-US"/>
              <a:t>Click to edit Master title style</a:t>
            </a:r>
            <a:endParaRPr dirty="0"/>
          </a:p>
        </p:txBody>
      </p:sp>
      <p:sp>
        <p:nvSpPr>
          <p:cNvPr id="4" name="Picture Placeholder 21"/>
          <p:cNvSpPr>
            <a:spLocks noGrp="1"/>
          </p:cNvSpPr>
          <p:nvPr>
            <p:ph type="pic" sz="quarter" idx="11"/>
          </p:nvPr>
        </p:nvSpPr>
        <p:spPr>
          <a:xfrm>
            <a:off x="381000" y="2667000"/>
            <a:ext cx="8382000" cy="3124200"/>
          </a:xfrm>
          <a:prstGeom prst="rect">
            <a:avLst/>
          </a:prstGeom>
        </p:spPr>
        <p:txBody>
          <a:bodyPr vert="horz"/>
          <a:lstStyle>
            <a:lvl1pPr marL="0" indent="0">
              <a:buFontTx/>
              <a:buNone/>
              <a:defRPr>
                <a:solidFill>
                  <a:schemeClr val="tx1">
                    <a:lumMod val="65000"/>
                    <a:lumOff val="35000"/>
                  </a:schemeClr>
                </a:solidFill>
                <a:latin typeface="Calibri Light" panose="020F0302020204030204"/>
                <a:cs typeface="Calibri Light"/>
              </a:defRPr>
            </a:lvl1pPr>
          </a:lstStyle>
          <a:p>
            <a:r>
              <a:rPr lang="en-US"/>
              <a:t>Click icon to add picture</a:t>
            </a:r>
          </a:p>
        </p:txBody>
      </p:sp>
      <p:sp>
        <p:nvSpPr>
          <p:cNvPr id="5" name="Holder 3"/>
          <p:cNvSpPr>
            <a:spLocks noGrp="1"/>
          </p:cNvSpPr>
          <p:nvPr>
            <p:ph type="subTitle" idx="4" hasCustomPrompt="1"/>
          </p:nvPr>
        </p:nvSpPr>
        <p:spPr>
          <a:xfrm>
            <a:off x="381000" y="1985106"/>
            <a:ext cx="6400800" cy="341632"/>
          </a:xfrm>
          <a:prstGeom prst="rect">
            <a:avLst/>
          </a:prstGeom>
        </p:spPr>
        <p:txBody>
          <a:bodyPr wrap="square" lIns="91440" tIns="45720" rIns="91440" bIns="45720" anchor="t" anchorCtr="0">
            <a:spAutoFit/>
          </a:bodyPr>
          <a:lstStyle>
            <a:lvl1pPr marL="0" indent="0">
              <a:buFontTx/>
              <a:buNone/>
              <a:defRPr sz="1800" b="0" i="0">
                <a:solidFill>
                  <a:schemeClr val="tx1"/>
                </a:solidFill>
                <a:latin typeface="Calibri Light" panose="020F0302020204030204"/>
                <a:ea typeface="Calibri Light" charset="0"/>
                <a:cs typeface="Calibri Light"/>
              </a:defRPr>
            </a:lvl1pPr>
          </a:lstStyle>
          <a:p>
            <a:r>
              <a:rPr lang="en-US"/>
              <a:t>Date</a:t>
            </a:r>
            <a:endParaRPr/>
          </a:p>
        </p:txBody>
      </p:sp>
      <p:sp>
        <p:nvSpPr>
          <p:cNvPr id="6" name="Text Placeholder 2"/>
          <p:cNvSpPr>
            <a:spLocks noGrp="1"/>
          </p:cNvSpPr>
          <p:nvPr>
            <p:ph type="body" sz="quarter" idx="12" hasCustomPrompt="1"/>
          </p:nvPr>
        </p:nvSpPr>
        <p:spPr>
          <a:xfrm>
            <a:off x="381001" y="1281215"/>
            <a:ext cx="8376918" cy="565676"/>
          </a:xfrm>
          <a:prstGeom prst="rect">
            <a:avLst/>
          </a:prstGeom>
        </p:spPr>
        <p:txBody>
          <a:bodyPr vert="horz" lIns="91440" anchor="t" anchorCtr="0">
            <a:noAutofit/>
          </a:bodyPr>
          <a:lstStyle>
            <a:lvl1pPr marL="0" indent="0" algn="l">
              <a:buFontTx/>
              <a:buNone/>
              <a:defRPr sz="3600" b="0" i="1">
                <a:solidFill>
                  <a:schemeClr val="tx1">
                    <a:lumMod val="75000"/>
                    <a:lumOff val="25000"/>
                  </a:schemeClr>
                </a:solidFill>
                <a:latin typeface="Times New Roman"/>
                <a:ea typeface="Times New Roman" charset="0"/>
                <a:cs typeface="Times New Roman"/>
              </a:defRPr>
            </a:lvl1pPr>
          </a:lstStyle>
          <a:p>
            <a:pPr lvl="0"/>
            <a:r>
              <a:rPr lang="en-US"/>
              <a:t>Author</a:t>
            </a:r>
          </a:p>
        </p:txBody>
      </p:sp>
    </p:spTree>
    <p:extLst>
      <p:ext uri="{BB962C8B-B14F-4D97-AF65-F5344CB8AC3E}">
        <p14:creationId xmlns:p14="http://schemas.microsoft.com/office/powerpoint/2010/main" val="128423500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4" name="Holder 2"/>
          <p:cNvSpPr>
            <a:spLocks noGrp="1"/>
          </p:cNvSpPr>
          <p:nvPr>
            <p:ph type="title"/>
          </p:nvPr>
        </p:nvSpPr>
        <p:spPr>
          <a:xfrm>
            <a:off x="381000" y="424181"/>
            <a:ext cx="8376919" cy="718819"/>
          </a:xfrm>
          <a:prstGeom prst="rect">
            <a:avLst/>
          </a:prstGeom>
        </p:spPr>
        <p:txBody>
          <a:bodyPr wrap="square" lIns="0" tIns="0" rIns="0" bIns="0">
            <a:spAutoFit/>
          </a:bodyPr>
          <a:lstStyle>
            <a:lvl1pPr>
              <a:lnSpc>
                <a:spcPct val="100000"/>
              </a:lnSpc>
              <a:defRPr sz="4500" b="0" i="0">
                <a:solidFill>
                  <a:srgbClr val="414042"/>
                </a:solidFill>
                <a:latin typeface="Times New Roman"/>
                <a:cs typeface="Times New Roman"/>
              </a:defRPr>
            </a:lvl1pPr>
          </a:lstStyle>
          <a:p>
            <a:endParaRPr dirty="0"/>
          </a:p>
        </p:txBody>
      </p:sp>
      <p:sp>
        <p:nvSpPr>
          <p:cNvPr id="5" name="Text Placeholder 19"/>
          <p:cNvSpPr>
            <a:spLocks noGrp="1"/>
          </p:cNvSpPr>
          <p:nvPr>
            <p:ph type="body" sz="quarter" idx="11" hasCustomPrompt="1"/>
          </p:nvPr>
        </p:nvSpPr>
        <p:spPr>
          <a:xfrm>
            <a:off x="380999" y="1200150"/>
            <a:ext cx="8376919" cy="4895850"/>
          </a:xfrm>
          <a:prstGeom prst="rect">
            <a:avLst/>
          </a:prstGeom>
        </p:spPr>
        <p:txBody>
          <a:bodyPr vert="horz" lIns="0" tIns="45720" rIns="0">
            <a:noAutofit/>
          </a:bodyPr>
          <a:lstStyle>
            <a:lvl1pPr marL="274320" indent="-182880" algn="l">
              <a:lnSpc>
                <a:spcPct val="100000"/>
              </a:lnSpc>
              <a:spcBef>
                <a:spcPts val="0"/>
              </a:spcBef>
              <a:spcAft>
                <a:spcPts val="600"/>
              </a:spcAft>
              <a:buClr>
                <a:schemeClr val="tx1"/>
              </a:buClr>
              <a:buSzPct val="90000"/>
              <a:buFont typeface="Arial" panose="020B0604020202020204" pitchFamily="34" charset="0"/>
              <a:buChar char="•"/>
              <a:defRPr sz="1800" baseline="0">
                <a:solidFill>
                  <a:schemeClr val="tx1"/>
                </a:solidFill>
                <a:latin typeface="Calibri Light" panose="020F0302020204030204"/>
                <a:cs typeface="Calibri Light"/>
              </a:defRPr>
            </a:lvl1pPr>
            <a:lvl2pPr marL="640080" indent="-182880" algn="l">
              <a:lnSpc>
                <a:spcPct val="100000"/>
              </a:lnSpc>
              <a:spcBef>
                <a:spcPts val="0"/>
              </a:spcBef>
              <a:spcAft>
                <a:spcPts val="600"/>
              </a:spcAft>
              <a:buClr>
                <a:schemeClr val="tx1"/>
              </a:buClr>
              <a:buSzPct val="90000"/>
              <a:buFont typeface="Arial" panose="020B0604020202020204" pitchFamily="34" charset="0"/>
              <a:buChar char="•"/>
              <a:defRPr sz="1800" baseline="0">
                <a:solidFill>
                  <a:schemeClr val="tx1"/>
                </a:solidFill>
                <a:latin typeface="Calibri Light" panose="020F0302020204030204"/>
                <a:cs typeface="Calibri Light"/>
              </a:defRPr>
            </a:lvl2pPr>
            <a:lvl3pPr marL="1005840" indent="-182880" algn="l">
              <a:lnSpc>
                <a:spcPct val="100000"/>
              </a:lnSpc>
              <a:spcBef>
                <a:spcPts val="0"/>
              </a:spcBef>
              <a:spcAft>
                <a:spcPts val="600"/>
              </a:spcAft>
              <a:buClr>
                <a:schemeClr val="tx1"/>
              </a:buClr>
              <a:buSzPct val="90000"/>
              <a:buFont typeface="Arial" panose="020B0604020202020204" pitchFamily="34" charset="0"/>
              <a:buChar char="•"/>
              <a:defRPr sz="1800" baseline="0">
                <a:solidFill>
                  <a:schemeClr val="tx1"/>
                </a:solidFill>
                <a:latin typeface="Calibri Light" panose="020F0302020204030204"/>
                <a:cs typeface="Calibri Light"/>
              </a:defRPr>
            </a:lvl3pPr>
            <a:lvl4pPr marL="1371600" indent="-182880" algn="l">
              <a:lnSpc>
                <a:spcPct val="100000"/>
              </a:lnSpc>
              <a:spcBef>
                <a:spcPts val="0"/>
              </a:spcBef>
              <a:spcAft>
                <a:spcPts val="600"/>
              </a:spcAft>
              <a:buClr>
                <a:schemeClr val="tx1"/>
              </a:buClr>
              <a:buSzPct val="90000"/>
              <a:buFont typeface="Arial" panose="020B0604020202020204" pitchFamily="34" charset="0"/>
              <a:buChar char="•"/>
              <a:defRPr sz="1800" baseline="0">
                <a:solidFill>
                  <a:schemeClr val="tx1"/>
                </a:solidFill>
                <a:latin typeface="Calibri Light" panose="020F0302020204030204"/>
                <a:cs typeface="Calibri Light"/>
              </a:defRPr>
            </a:lvl4pPr>
            <a:lvl5pPr marL="1737360" indent="-182880" algn="l">
              <a:lnSpc>
                <a:spcPct val="100000"/>
              </a:lnSpc>
              <a:spcBef>
                <a:spcPts val="0"/>
              </a:spcBef>
              <a:spcAft>
                <a:spcPts val="600"/>
              </a:spcAft>
              <a:buClr>
                <a:schemeClr val="tx1"/>
              </a:buClr>
              <a:buSzPct val="90000"/>
              <a:buFont typeface="Arial" panose="020B0604020202020204" pitchFamily="34" charset="0"/>
              <a:buChar char="•"/>
              <a:defRPr sz="1800" baseline="0">
                <a:solidFill>
                  <a:schemeClr val="tx1"/>
                </a:solidFill>
                <a:latin typeface="Calibri Light" panose="020F0302020204030204"/>
                <a:cs typeface="Calibri Ligh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object 12"/>
          <p:cNvSpPr txBox="1">
            <a:spLocks noGrp="1"/>
          </p:cNvSpPr>
          <p:nvPr>
            <p:ph type="sldNum" sz="quarter" idx="4"/>
          </p:nvPr>
        </p:nvSpPr>
        <p:spPr>
          <a:xfrm>
            <a:off x="381000" y="6374408"/>
            <a:ext cx="843978" cy="102592"/>
          </a:xfrm>
          <a:prstGeom prst="rect">
            <a:avLst/>
          </a:prstGeom>
        </p:spPr>
        <p:txBody>
          <a:bodyPr vert="horz" wrap="square" lIns="0" tIns="0" rIns="0" bIns="0" rtlCol="0">
            <a:spAutoFit/>
          </a:bodyPr>
          <a:lstStyle>
            <a:lvl1pPr>
              <a:defRPr sz="900">
                <a:solidFill>
                  <a:schemeClr val="tx1">
                    <a:lumMod val="50000"/>
                    <a:lumOff val="50000"/>
                  </a:schemeClr>
                </a:solidFill>
                <a:latin typeface="Calibri Light" panose="020F0302020204030204"/>
                <a:cs typeface="Calibri Light"/>
              </a:defRPr>
            </a:lvl1pPr>
          </a:lstStyle>
          <a:p>
            <a:pPr marL="19050">
              <a:lnSpc>
                <a:spcPts val="788"/>
              </a:lnSpc>
            </a:pPr>
            <a:fld id="{EE49627E-9C69-7B4C-8439-E20845C887D1}" type="slidenum">
              <a:rPr lang="en-US" smtClean="0"/>
              <a:pPr marL="19050">
                <a:lnSpc>
                  <a:spcPts val="788"/>
                </a:lnSpc>
              </a:pPr>
              <a:t>‹#›</a:t>
            </a:fld>
            <a:endParaRPr lang="en-US"/>
          </a:p>
        </p:txBody>
      </p:sp>
    </p:spTree>
    <p:extLst>
      <p:ext uri="{BB962C8B-B14F-4D97-AF65-F5344CB8AC3E}">
        <p14:creationId xmlns:p14="http://schemas.microsoft.com/office/powerpoint/2010/main" val="117623667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with subtitle">
    <p:bg>
      <p:bgPr>
        <a:blipFill dpi="0" rotWithShape="1">
          <a:blip r:embed="rId2"/>
          <a:stretch>
            <a:fillRect/>
          </a:stretch>
        </a:blipFill>
        <a:effectLst/>
      </p:bgPr>
    </p:bg>
    <p:spTree>
      <p:nvGrpSpPr>
        <p:cNvPr id="1" name=""/>
        <p:cNvGrpSpPr/>
        <p:nvPr/>
      </p:nvGrpSpPr>
      <p:grpSpPr>
        <a:xfrm>
          <a:off x="0" y="0"/>
          <a:ext cx="0" cy="0"/>
          <a:chOff x="0" y="0"/>
          <a:chExt cx="0" cy="0"/>
        </a:xfrm>
      </p:grpSpPr>
      <p:sp>
        <p:nvSpPr>
          <p:cNvPr id="3" name="Holder 3"/>
          <p:cNvSpPr>
            <a:spLocks noGrp="1"/>
          </p:cNvSpPr>
          <p:nvPr>
            <p:ph type="subTitle" idx="10"/>
          </p:nvPr>
        </p:nvSpPr>
        <p:spPr>
          <a:xfrm>
            <a:off x="380999" y="1323150"/>
            <a:ext cx="8376919" cy="249299"/>
          </a:xfrm>
          <a:prstGeom prst="rect">
            <a:avLst/>
          </a:prstGeom>
        </p:spPr>
        <p:txBody>
          <a:bodyPr wrap="square" lIns="0" tIns="0" rIns="0" bIns="0">
            <a:spAutoFit/>
          </a:bodyPr>
          <a:lstStyle>
            <a:lvl1pPr marL="0" indent="0">
              <a:buFontTx/>
              <a:buNone/>
              <a:defRPr sz="1800" b="0" i="0">
                <a:solidFill>
                  <a:srgbClr val="FF0000"/>
                </a:solidFill>
                <a:latin typeface="Calibri Light" panose="020F0302020204030204"/>
                <a:ea typeface="Calibri Light" charset="0"/>
                <a:cs typeface="Calibri Light"/>
              </a:defRPr>
            </a:lvl1pPr>
          </a:lstStyle>
          <a:p>
            <a:endParaRPr dirty="0"/>
          </a:p>
        </p:txBody>
      </p:sp>
      <p:sp>
        <p:nvSpPr>
          <p:cNvPr id="5" name="Holder 2"/>
          <p:cNvSpPr>
            <a:spLocks noGrp="1"/>
          </p:cNvSpPr>
          <p:nvPr>
            <p:ph type="title"/>
          </p:nvPr>
        </p:nvSpPr>
        <p:spPr>
          <a:xfrm>
            <a:off x="381000" y="424181"/>
            <a:ext cx="8376919" cy="718819"/>
          </a:xfrm>
          <a:prstGeom prst="rect">
            <a:avLst/>
          </a:prstGeom>
        </p:spPr>
        <p:txBody>
          <a:bodyPr wrap="square" lIns="0" tIns="0" rIns="0" bIns="0">
            <a:spAutoFit/>
          </a:bodyPr>
          <a:lstStyle>
            <a:lvl1pPr>
              <a:lnSpc>
                <a:spcPct val="100000"/>
              </a:lnSpc>
              <a:defRPr sz="4500" b="0" i="0">
                <a:solidFill>
                  <a:srgbClr val="414042"/>
                </a:solidFill>
                <a:latin typeface="Times New Roman"/>
                <a:cs typeface="Times New Roman"/>
              </a:defRPr>
            </a:lvl1pPr>
          </a:lstStyle>
          <a:p>
            <a:endParaRPr dirty="0"/>
          </a:p>
        </p:txBody>
      </p:sp>
      <p:sp>
        <p:nvSpPr>
          <p:cNvPr id="6" name="Text Placeholder 19"/>
          <p:cNvSpPr>
            <a:spLocks noGrp="1"/>
          </p:cNvSpPr>
          <p:nvPr>
            <p:ph type="body" sz="quarter" idx="12" hasCustomPrompt="1"/>
          </p:nvPr>
        </p:nvSpPr>
        <p:spPr>
          <a:xfrm>
            <a:off x="381000" y="1752598"/>
            <a:ext cx="8376918" cy="4343402"/>
          </a:xfrm>
          <a:prstGeom prst="rect">
            <a:avLst/>
          </a:prstGeom>
        </p:spPr>
        <p:txBody>
          <a:bodyPr vert="horz" lIns="0" tIns="45720" rIns="0">
            <a:noAutofit/>
          </a:bodyPr>
          <a:lstStyle>
            <a:lvl1pPr marL="274320" indent="-182880" algn="l">
              <a:lnSpc>
                <a:spcPct val="100000"/>
              </a:lnSpc>
              <a:spcBef>
                <a:spcPts val="0"/>
              </a:spcBef>
              <a:spcAft>
                <a:spcPts val="600"/>
              </a:spcAft>
              <a:buClr>
                <a:schemeClr val="tx1"/>
              </a:buClr>
              <a:buSzPct val="90000"/>
              <a:buFont typeface="Arial" panose="020B0604020202020204" pitchFamily="34" charset="0"/>
              <a:buChar char="•"/>
              <a:defRPr sz="1800" baseline="0">
                <a:solidFill>
                  <a:schemeClr val="tx1"/>
                </a:solidFill>
                <a:latin typeface="Calibri Light" panose="020F0302020204030204"/>
                <a:cs typeface="Calibri Light"/>
              </a:defRPr>
            </a:lvl1pPr>
            <a:lvl2pPr marL="640080" indent="-182880" algn="l">
              <a:lnSpc>
                <a:spcPct val="100000"/>
              </a:lnSpc>
              <a:spcBef>
                <a:spcPts val="0"/>
              </a:spcBef>
              <a:spcAft>
                <a:spcPts val="600"/>
              </a:spcAft>
              <a:buClr>
                <a:schemeClr val="tx1"/>
              </a:buClr>
              <a:buSzPct val="90000"/>
              <a:buFont typeface="Arial" panose="020B0604020202020204" pitchFamily="34" charset="0"/>
              <a:buChar char="•"/>
              <a:defRPr sz="1800" baseline="0">
                <a:solidFill>
                  <a:schemeClr val="tx1"/>
                </a:solidFill>
                <a:latin typeface="Calibri Light" panose="020F0302020204030204"/>
                <a:cs typeface="Calibri Light"/>
              </a:defRPr>
            </a:lvl2pPr>
            <a:lvl3pPr marL="1005840" indent="-182880" algn="l">
              <a:lnSpc>
                <a:spcPct val="100000"/>
              </a:lnSpc>
              <a:spcBef>
                <a:spcPts val="0"/>
              </a:spcBef>
              <a:spcAft>
                <a:spcPts val="600"/>
              </a:spcAft>
              <a:buClr>
                <a:schemeClr val="tx1"/>
              </a:buClr>
              <a:buSzPct val="90000"/>
              <a:buFont typeface="Arial" panose="020B0604020202020204" pitchFamily="34" charset="0"/>
              <a:buChar char="•"/>
              <a:defRPr sz="1800" baseline="0">
                <a:solidFill>
                  <a:schemeClr val="tx1"/>
                </a:solidFill>
                <a:latin typeface="Calibri Light" panose="020F0302020204030204"/>
                <a:cs typeface="Calibri Light"/>
              </a:defRPr>
            </a:lvl3pPr>
            <a:lvl4pPr marL="1371600" indent="-182880" algn="l">
              <a:lnSpc>
                <a:spcPct val="100000"/>
              </a:lnSpc>
              <a:spcBef>
                <a:spcPts val="0"/>
              </a:spcBef>
              <a:spcAft>
                <a:spcPts val="600"/>
              </a:spcAft>
              <a:buClr>
                <a:schemeClr val="tx1"/>
              </a:buClr>
              <a:buSzPct val="90000"/>
              <a:buFont typeface="Arial" panose="020B0604020202020204" pitchFamily="34" charset="0"/>
              <a:buChar char="•"/>
              <a:defRPr sz="1800" baseline="0">
                <a:solidFill>
                  <a:schemeClr val="tx1"/>
                </a:solidFill>
                <a:latin typeface="Calibri Light" panose="020F0302020204030204"/>
                <a:cs typeface="Calibri Light"/>
              </a:defRPr>
            </a:lvl4pPr>
            <a:lvl5pPr marL="1737360" indent="-182880" algn="l">
              <a:lnSpc>
                <a:spcPct val="100000"/>
              </a:lnSpc>
              <a:spcBef>
                <a:spcPts val="0"/>
              </a:spcBef>
              <a:spcAft>
                <a:spcPts val="600"/>
              </a:spcAft>
              <a:buClr>
                <a:schemeClr val="tx1"/>
              </a:buClr>
              <a:buSzPct val="90000"/>
              <a:buFont typeface="Arial" panose="020B0604020202020204" pitchFamily="34" charset="0"/>
              <a:buChar char="•"/>
              <a:defRPr sz="1800" baseline="0">
                <a:solidFill>
                  <a:schemeClr val="tx1"/>
                </a:solidFill>
                <a:latin typeface="Calibri Light" panose="020F0302020204030204"/>
                <a:cs typeface="Calibri Ligh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object 12"/>
          <p:cNvSpPr txBox="1">
            <a:spLocks noGrp="1"/>
          </p:cNvSpPr>
          <p:nvPr>
            <p:ph type="sldNum" sz="quarter" idx="4"/>
          </p:nvPr>
        </p:nvSpPr>
        <p:spPr>
          <a:xfrm>
            <a:off x="381000" y="6374408"/>
            <a:ext cx="843978" cy="102592"/>
          </a:xfrm>
          <a:prstGeom prst="rect">
            <a:avLst/>
          </a:prstGeom>
        </p:spPr>
        <p:txBody>
          <a:bodyPr vert="horz" wrap="square" lIns="0" tIns="0" rIns="0" bIns="0" rtlCol="0">
            <a:spAutoFit/>
          </a:bodyPr>
          <a:lstStyle>
            <a:lvl1pPr>
              <a:defRPr sz="900">
                <a:solidFill>
                  <a:schemeClr val="tx1">
                    <a:lumMod val="50000"/>
                    <a:lumOff val="50000"/>
                  </a:schemeClr>
                </a:solidFill>
                <a:latin typeface="Calibri Light" panose="020F0302020204030204"/>
                <a:cs typeface="Calibri Light"/>
              </a:defRPr>
            </a:lvl1pPr>
          </a:lstStyle>
          <a:p>
            <a:pPr marL="19050">
              <a:lnSpc>
                <a:spcPts val="788"/>
              </a:lnSpc>
            </a:pPr>
            <a:fld id="{EE49627E-9C69-7B4C-8439-E20845C887D1}" type="slidenum">
              <a:rPr lang="en-US" smtClean="0"/>
              <a:pPr marL="19050">
                <a:lnSpc>
                  <a:spcPts val="788"/>
                </a:lnSpc>
              </a:pPr>
              <a:t>‹#›</a:t>
            </a:fld>
            <a:endParaRPr lang="en-US"/>
          </a:p>
        </p:txBody>
      </p:sp>
    </p:spTree>
    <p:extLst>
      <p:ext uri="{BB962C8B-B14F-4D97-AF65-F5344CB8AC3E}">
        <p14:creationId xmlns:p14="http://schemas.microsoft.com/office/powerpoint/2010/main" val="188513285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with image">
    <p:spTree>
      <p:nvGrpSpPr>
        <p:cNvPr id="1" name=""/>
        <p:cNvGrpSpPr/>
        <p:nvPr/>
      </p:nvGrpSpPr>
      <p:grpSpPr>
        <a:xfrm>
          <a:off x="0" y="0"/>
          <a:ext cx="0" cy="0"/>
          <a:chOff x="0" y="0"/>
          <a:chExt cx="0" cy="0"/>
        </a:xfrm>
      </p:grpSpPr>
      <p:sp>
        <p:nvSpPr>
          <p:cNvPr id="3" name="Holder 3"/>
          <p:cNvSpPr>
            <a:spLocks noGrp="1"/>
          </p:cNvSpPr>
          <p:nvPr>
            <p:ph type="subTitle" idx="10"/>
          </p:nvPr>
        </p:nvSpPr>
        <p:spPr>
          <a:xfrm>
            <a:off x="380999" y="1323150"/>
            <a:ext cx="8376919" cy="249299"/>
          </a:xfrm>
          <a:prstGeom prst="rect">
            <a:avLst/>
          </a:prstGeom>
        </p:spPr>
        <p:txBody>
          <a:bodyPr wrap="square" lIns="0" tIns="0" rIns="0" bIns="0">
            <a:spAutoFit/>
          </a:bodyPr>
          <a:lstStyle>
            <a:lvl1pPr marL="0" indent="0">
              <a:buFontTx/>
              <a:buNone/>
              <a:defRPr sz="1800" b="0" i="0">
                <a:solidFill>
                  <a:srgbClr val="FF0000"/>
                </a:solidFill>
                <a:latin typeface="Calibri Light" panose="020F0302020204030204"/>
                <a:ea typeface="Calibri Light" charset="0"/>
                <a:cs typeface="Calibri Light"/>
              </a:defRPr>
            </a:lvl1pPr>
          </a:lstStyle>
          <a:p>
            <a:endParaRPr/>
          </a:p>
        </p:txBody>
      </p:sp>
      <p:sp>
        <p:nvSpPr>
          <p:cNvPr id="4" name="Picture Placeholder 21"/>
          <p:cNvSpPr>
            <a:spLocks noGrp="1"/>
          </p:cNvSpPr>
          <p:nvPr>
            <p:ph type="pic" sz="quarter" idx="11"/>
          </p:nvPr>
        </p:nvSpPr>
        <p:spPr>
          <a:xfrm>
            <a:off x="4648200" y="1752599"/>
            <a:ext cx="4114800" cy="4343401"/>
          </a:xfrm>
          <a:prstGeom prst="rect">
            <a:avLst/>
          </a:prstGeom>
        </p:spPr>
        <p:txBody>
          <a:bodyPr vert="horz"/>
          <a:lstStyle>
            <a:lvl1pPr marL="0" indent="0">
              <a:buFontTx/>
              <a:buNone/>
              <a:defRPr>
                <a:solidFill>
                  <a:schemeClr val="tx1">
                    <a:lumMod val="65000"/>
                    <a:lumOff val="35000"/>
                  </a:schemeClr>
                </a:solidFill>
                <a:latin typeface="Calibri Light" panose="020F0302020204030204"/>
                <a:cs typeface="Calibri Light"/>
              </a:defRPr>
            </a:lvl1pPr>
          </a:lstStyle>
          <a:p>
            <a:endParaRPr lang="en-US"/>
          </a:p>
        </p:txBody>
      </p:sp>
      <p:sp>
        <p:nvSpPr>
          <p:cNvPr id="5" name="Holder 2"/>
          <p:cNvSpPr>
            <a:spLocks noGrp="1"/>
          </p:cNvSpPr>
          <p:nvPr>
            <p:ph type="title"/>
          </p:nvPr>
        </p:nvSpPr>
        <p:spPr>
          <a:xfrm>
            <a:off x="381000" y="424181"/>
            <a:ext cx="8376919" cy="718819"/>
          </a:xfrm>
          <a:prstGeom prst="rect">
            <a:avLst/>
          </a:prstGeom>
        </p:spPr>
        <p:txBody>
          <a:bodyPr wrap="square" lIns="0" tIns="0" rIns="0" bIns="0">
            <a:spAutoFit/>
          </a:bodyPr>
          <a:lstStyle>
            <a:lvl1pPr>
              <a:lnSpc>
                <a:spcPct val="100000"/>
              </a:lnSpc>
              <a:defRPr sz="4500" b="0" i="0">
                <a:solidFill>
                  <a:srgbClr val="414042"/>
                </a:solidFill>
                <a:latin typeface="Times New Roman"/>
                <a:cs typeface="Times New Roman"/>
              </a:defRPr>
            </a:lvl1pPr>
          </a:lstStyle>
          <a:p>
            <a:endParaRPr dirty="0"/>
          </a:p>
        </p:txBody>
      </p:sp>
      <p:sp>
        <p:nvSpPr>
          <p:cNvPr id="6" name="Text Placeholder 19"/>
          <p:cNvSpPr>
            <a:spLocks noGrp="1"/>
          </p:cNvSpPr>
          <p:nvPr>
            <p:ph type="body" sz="quarter" idx="12" hasCustomPrompt="1"/>
          </p:nvPr>
        </p:nvSpPr>
        <p:spPr>
          <a:xfrm>
            <a:off x="381000" y="1752598"/>
            <a:ext cx="4114800" cy="4343402"/>
          </a:xfrm>
          <a:prstGeom prst="rect">
            <a:avLst/>
          </a:prstGeom>
        </p:spPr>
        <p:txBody>
          <a:bodyPr vert="horz" lIns="0" tIns="45720" rIns="0">
            <a:noAutofit/>
          </a:bodyPr>
          <a:lstStyle>
            <a:lvl1pPr marL="274320" indent="-182880" algn="l">
              <a:lnSpc>
                <a:spcPct val="100000"/>
              </a:lnSpc>
              <a:spcBef>
                <a:spcPts val="0"/>
              </a:spcBef>
              <a:spcAft>
                <a:spcPts val="600"/>
              </a:spcAft>
              <a:buClr>
                <a:schemeClr val="tx1"/>
              </a:buClr>
              <a:buSzPct val="90000"/>
              <a:buFont typeface="Arial" panose="020B0604020202020204" pitchFamily="34" charset="0"/>
              <a:buChar char="•"/>
              <a:defRPr sz="1800" baseline="0">
                <a:solidFill>
                  <a:schemeClr val="tx1"/>
                </a:solidFill>
                <a:latin typeface="Calibri Light" panose="020F0302020204030204"/>
                <a:cs typeface="Calibri Light"/>
              </a:defRPr>
            </a:lvl1pPr>
            <a:lvl2pPr marL="640080" indent="-182880" algn="l">
              <a:lnSpc>
                <a:spcPct val="100000"/>
              </a:lnSpc>
              <a:spcBef>
                <a:spcPts val="0"/>
              </a:spcBef>
              <a:spcAft>
                <a:spcPts val="600"/>
              </a:spcAft>
              <a:buClr>
                <a:schemeClr val="tx1"/>
              </a:buClr>
              <a:buSzPct val="90000"/>
              <a:buFont typeface="Arial" panose="020B0604020202020204" pitchFamily="34" charset="0"/>
              <a:buChar char="•"/>
              <a:defRPr sz="1800" baseline="0">
                <a:solidFill>
                  <a:schemeClr val="tx1"/>
                </a:solidFill>
                <a:latin typeface="Calibri Light" panose="020F0302020204030204"/>
                <a:cs typeface="Calibri Light"/>
              </a:defRPr>
            </a:lvl2pPr>
            <a:lvl3pPr marL="1005840" indent="-182880" algn="l">
              <a:lnSpc>
                <a:spcPct val="100000"/>
              </a:lnSpc>
              <a:spcBef>
                <a:spcPts val="0"/>
              </a:spcBef>
              <a:spcAft>
                <a:spcPts val="600"/>
              </a:spcAft>
              <a:buClr>
                <a:schemeClr val="tx1"/>
              </a:buClr>
              <a:buSzPct val="90000"/>
              <a:buFont typeface="Arial" panose="020B0604020202020204" pitchFamily="34" charset="0"/>
              <a:buChar char="•"/>
              <a:defRPr sz="1800" baseline="0">
                <a:solidFill>
                  <a:schemeClr val="tx1"/>
                </a:solidFill>
                <a:latin typeface="Calibri Light" panose="020F0302020204030204"/>
                <a:cs typeface="Calibri Light"/>
              </a:defRPr>
            </a:lvl3pPr>
            <a:lvl4pPr marL="1371600" indent="-182880" algn="l">
              <a:lnSpc>
                <a:spcPct val="100000"/>
              </a:lnSpc>
              <a:spcBef>
                <a:spcPts val="0"/>
              </a:spcBef>
              <a:spcAft>
                <a:spcPts val="600"/>
              </a:spcAft>
              <a:buClr>
                <a:schemeClr val="tx1"/>
              </a:buClr>
              <a:buSzPct val="90000"/>
              <a:buFont typeface="Arial" panose="020B0604020202020204" pitchFamily="34" charset="0"/>
              <a:buChar char="•"/>
              <a:defRPr sz="1800" baseline="0">
                <a:solidFill>
                  <a:schemeClr val="tx1"/>
                </a:solidFill>
                <a:latin typeface="Calibri Light" panose="020F0302020204030204"/>
                <a:cs typeface="Calibri Light"/>
              </a:defRPr>
            </a:lvl4pPr>
            <a:lvl5pPr marL="1737360" indent="-182880" algn="l">
              <a:lnSpc>
                <a:spcPct val="100000"/>
              </a:lnSpc>
              <a:spcBef>
                <a:spcPts val="0"/>
              </a:spcBef>
              <a:spcAft>
                <a:spcPts val="600"/>
              </a:spcAft>
              <a:buClr>
                <a:schemeClr val="tx1"/>
              </a:buClr>
              <a:buSzPct val="90000"/>
              <a:buFont typeface="Arial" panose="020B0604020202020204" pitchFamily="34" charset="0"/>
              <a:buChar char="•"/>
              <a:defRPr sz="1800" baseline="0">
                <a:solidFill>
                  <a:schemeClr val="tx1"/>
                </a:solidFill>
                <a:latin typeface="Calibri Light" panose="020F0302020204030204"/>
                <a:cs typeface="Calibri Ligh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object 12"/>
          <p:cNvSpPr txBox="1">
            <a:spLocks noGrp="1"/>
          </p:cNvSpPr>
          <p:nvPr>
            <p:ph type="sldNum" sz="quarter" idx="4"/>
          </p:nvPr>
        </p:nvSpPr>
        <p:spPr>
          <a:xfrm>
            <a:off x="381000" y="6374408"/>
            <a:ext cx="843978" cy="102592"/>
          </a:xfrm>
          <a:prstGeom prst="rect">
            <a:avLst/>
          </a:prstGeom>
        </p:spPr>
        <p:txBody>
          <a:bodyPr vert="horz" wrap="square" lIns="0" tIns="0" rIns="0" bIns="0" rtlCol="0">
            <a:spAutoFit/>
          </a:bodyPr>
          <a:lstStyle>
            <a:lvl1pPr>
              <a:defRPr sz="900">
                <a:solidFill>
                  <a:schemeClr val="tx1">
                    <a:lumMod val="50000"/>
                    <a:lumOff val="50000"/>
                  </a:schemeClr>
                </a:solidFill>
                <a:latin typeface="Calibri Light" panose="020F0302020204030204"/>
                <a:cs typeface="Calibri Light"/>
              </a:defRPr>
            </a:lvl1pPr>
          </a:lstStyle>
          <a:p>
            <a:pPr marL="19050">
              <a:lnSpc>
                <a:spcPts val="788"/>
              </a:lnSpc>
            </a:pPr>
            <a:fld id="{EE49627E-9C69-7B4C-8439-E20845C887D1}" type="slidenum">
              <a:rPr lang="en-US" smtClean="0"/>
              <a:pPr marL="19050">
                <a:lnSpc>
                  <a:spcPts val="788"/>
                </a:lnSpc>
              </a:pPr>
              <a:t>‹#›</a:t>
            </a:fld>
            <a:endParaRPr lang="en-US"/>
          </a:p>
        </p:txBody>
      </p:sp>
    </p:spTree>
    <p:extLst>
      <p:ext uri="{BB962C8B-B14F-4D97-AF65-F5344CB8AC3E}">
        <p14:creationId xmlns:p14="http://schemas.microsoft.com/office/powerpoint/2010/main" val="2901381970"/>
      </p:ext>
    </p:extLst>
  </p:cSld>
  <p:clrMapOvr>
    <a:masterClrMapping/>
  </p:clrMapOvr>
  <p:transition/>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with accent images">
    <p:spTree>
      <p:nvGrpSpPr>
        <p:cNvPr id="1" name=""/>
        <p:cNvGrpSpPr/>
        <p:nvPr/>
      </p:nvGrpSpPr>
      <p:grpSpPr>
        <a:xfrm>
          <a:off x="0" y="0"/>
          <a:ext cx="0" cy="0"/>
          <a:chOff x="0" y="0"/>
          <a:chExt cx="0" cy="0"/>
        </a:xfrm>
      </p:grpSpPr>
      <p:sp>
        <p:nvSpPr>
          <p:cNvPr id="6" name="Picture Placeholder 21"/>
          <p:cNvSpPr>
            <a:spLocks noGrp="1"/>
          </p:cNvSpPr>
          <p:nvPr>
            <p:ph type="pic" sz="quarter" idx="13"/>
          </p:nvPr>
        </p:nvSpPr>
        <p:spPr>
          <a:xfrm>
            <a:off x="4648200" y="3990151"/>
            <a:ext cx="1981200" cy="2105849"/>
          </a:xfrm>
          <a:prstGeom prst="rect">
            <a:avLst/>
          </a:prstGeom>
        </p:spPr>
        <p:txBody>
          <a:bodyPr vert="horz"/>
          <a:lstStyle>
            <a:lvl1pPr marL="0" indent="0">
              <a:buFontTx/>
              <a:buNone/>
              <a:defRPr>
                <a:solidFill>
                  <a:schemeClr val="tx1">
                    <a:lumMod val="65000"/>
                    <a:lumOff val="35000"/>
                  </a:schemeClr>
                </a:solidFill>
                <a:latin typeface="Calibri Light" panose="020F0302020204030204"/>
                <a:cs typeface="Calibri Light"/>
              </a:defRPr>
            </a:lvl1pPr>
          </a:lstStyle>
          <a:p>
            <a:endParaRPr lang="en-US"/>
          </a:p>
        </p:txBody>
      </p:sp>
      <p:sp>
        <p:nvSpPr>
          <p:cNvPr id="9" name="Text Placeholder 19"/>
          <p:cNvSpPr>
            <a:spLocks noGrp="1"/>
          </p:cNvSpPr>
          <p:nvPr>
            <p:ph type="body" sz="quarter" idx="15" hasCustomPrompt="1"/>
          </p:nvPr>
        </p:nvSpPr>
        <p:spPr>
          <a:xfrm>
            <a:off x="378458" y="1752599"/>
            <a:ext cx="4117342" cy="4343401"/>
          </a:xfrm>
          <a:prstGeom prst="rect">
            <a:avLst/>
          </a:prstGeom>
        </p:spPr>
        <p:txBody>
          <a:bodyPr vert="horz" lIns="0" tIns="45720" rIns="0">
            <a:noAutofit/>
          </a:bodyPr>
          <a:lstStyle>
            <a:lvl1pPr marL="274320" indent="-182880" algn="l">
              <a:lnSpc>
                <a:spcPct val="100000"/>
              </a:lnSpc>
              <a:spcBef>
                <a:spcPts val="0"/>
              </a:spcBef>
              <a:spcAft>
                <a:spcPts val="600"/>
              </a:spcAft>
              <a:buClr>
                <a:schemeClr val="tx1"/>
              </a:buClr>
              <a:buSzPct val="90000"/>
              <a:buFont typeface="Arial" panose="020B0604020202020204" pitchFamily="34" charset="0"/>
              <a:buChar char="•"/>
              <a:defRPr sz="1800" baseline="0">
                <a:solidFill>
                  <a:schemeClr val="tx1"/>
                </a:solidFill>
                <a:latin typeface="Calibri Light" panose="020F0302020204030204"/>
                <a:cs typeface="Calibri Light"/>
              </a:defRPr>
            </a:lvl1pPr>
            <a:lvl2pPr marL="640080" indent="-182880" algn="l">
              <a:lnSpc>
                <a:spcPct val="100000"/>
              </a:lnSpc>
              <a:spcBef>
                <a:spcPts val="0"/>
              </a:spcBef>
              <a:spcAft>
                <a:spcPts val="600"/>
              </a:spcAft>
              <a:buClr>
                <a:schemeClr val="tx1"/>
              </a:buClr>
              <a:buSzPct val="90000"/>
              <a:buFont typeface="Arial" panose="020B0604020202020204" pitchFamily="34" charset="0"/>
              <a:buChar char="•"/>
              <a:defRPr sz="1800" baseline="0">
                <a:solidFill>
                  <a:schemeClr val="tx1"/>
                </a:solidFill>
                <a:latin typeface="Calibri Light" panose="020F0302020204030204"/>
                <a:cs typeface="Calibri Light"/>
              </a:defRPr>
            </a:lvl2pPr>
            <a:lvl3pPr marL="1005840" indent="-182880" algn="l">
              <a:lnSpc>
                <a:spcPct val="100000"/>
              </a:lnSpc>
              <a:spcBef>
                <a:spcPts val="0"/>
              </a:spcBef>
              <a:spcAft>
                <a:spcPts val="600"/>
              </a:spcAft>
              <a:buClr>
                <a:schemeClr val="tx1"/>
              </a:buClr>
              <a:buSzPct val="90000"/>
              <a:buFont typeface="Arial" panose="020B0604020202020204" pitchFamily="34" charset="0"/>
              <a:buChar char="•"/>
              <a:defRPr sz="1800" baseline="0">
                <a:solidFill>
                  <a:schemeClr val="tx1"/>
                </a:solidFill>
                <a:latin typeface="Calibri Light" panose="020F0302020204030204"/>
                <a:cs typeface="Calibri Light"/>
              </a:defRPr>
            </a:lvl3pPr>
            <a:lvl4pPr marL="1371600" indent="-182880" algn="l">
              <a:lnSpc>
                <a:spcPct val="100000"/>
              </a:lnSpc>
              <a:spcBef>
                <a:spcPts val="0"/>
              </a:spcBef>
              <a:spcAft>
                <a:spcPts val="600"/>
              </a:spcAft>
              <a:buClr>
                <a:schemeClr val="tx1"/>
              </a:buClr>
              <a:buSzPct val="90000"/>
              <a:buFont typeface="Arial" panose="020B0604020202020204" pitchFamily="34" charset="0"/>
              <a:buChar char="•"/>
              <a:defRPr sz="1800" baseline="0">
                <a:solidFill>
                  <a:schemeClr val="tx1"/>
                </a:solidFill>
                <a:latin typeface="Calibri Light" panose="020F0302020204030204"/>
                <a:cs typeface="Calibri Light"/>
              </a:defRPr>
            </a:lvl4pPr>
            <a:lvl5pPr marL="1737360" indent="-182880" algn="l">
              <a:lnSpc>
                <a:spcPct val="100000"/>
              </a:lnSpc>
              <a:spcBef>
                <a:spcPts val="0"/>
              </a:spcBef>
              <a:spcAft>
                <a:spcPts val="600"/>
              </a:spcAft>
              <a:buClr>
                <a:schemeClr val="tx1"/>
              </a:buClr>
              <a:buSzPct val="90000"/>
              <a:buFont typeface="Arial" panose="020B0604020202020204" pitchFamily="34" charset="0"/>
              <a:buChar char="•"/>
              <a:defRPr sz="1800" baseline="0">
                <a:solidFill>
                  <a:schemeClr val="tx1"/>
                </a:solidFill>
                <a:latin typeface="Calibri Light" panose="020F0302020204030204"/>
                <a:cs typeface="Calibri Ligh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Holder 2"/>
          <p:cNvSpPr>
            <a:spLocks noGrp="1"/>
          </p:cNvSpPr>
          <p:nvPr>
            <p:ph type="title"/>
          </p:nvPr>
        </p:nvSpPr>
        <p:spPr>
          <a:xfrm>
            <a:off x="381000" y="424181"/>
            <a:ext cx="8376919" cy="718819"/>
          </a:xfrm>
          <a:prstGeom prst="rect">
            <a:avLst/>
          </a:prstGeom>
        </p:spPr>
        <p:txBody>
          <a:bodyPr wrap="square" lIns="0" tIns="0" rIns="0" bIns="0">
            <a:spAutoFit/>
          </a:bodyPr>
          <a:lstStyle>
            <a:lvl1pPr>
              <a:lnSpc>
                <a:spcPct val="100000"/>
              </a:lnSpc>
              <a:defRPr sz="4500" b="0" i="0">
                <a:solidFill>
                  <a:srgbClr val="414042"/>
                </a:solidFill>
                <a:latin typeface="Times New Roman"/>
                <a:cs typeface="Times New Roman"/>
              </a:defRPr>
            </a:lvl1pPr>
          </a:lstStyle>
          <a:p>
            <a:endParaRPr dirty="0"/>
          </a:p>
        </p:txBody>
      </p:sp>
      <p:sp>
        <p:nvSpPr>
          <p:cNvPr id="12" name="object 12"/>
          <p:cNvSpPr txBox="1">
            <a:spLocks noGrp="1"/>
          </p:cNvSpPr>
          <p:nvPr>
            <p:ph type="sldNum" sz="quarter" idx="4"/>
          </p:nvPr>
        </p:nvSpPr>
        <p:spPr>
          <a:xfrm>
            <a:off x="381000" y="6374408"/>
            <a:ext cx="843978" cy="102592"/>
          </a:xfrm>
          <a:prstGeom prst="rect">
            <a:avLst/>
          </a:prstGeom>
        </p:spPr>
        <p:txBody>
          <a:bodyPr vert="horz" wrap="square" lIns="0" tIns="0" rIns="0" bIns="0" rtlCol="0">
            <a:spAutoFit/>
          </a:bodyPr>
          <a:lstStyle>
            <a:lvl1pPr>
              <a:defRPr sz="900">
                <a:solidFill>
                  <a:schemeClr val="tx1">
                    <a:lumMod val="50000"/>
                    <a:lumOff val="50000"/>
                  </a:schemeClr>
                </a:solidFill>
                <a:latin typeface="Calibri Light" panose="020F0302020204030204"/>
                <a:cs typeface="Calibri Light"/>
              </a:defRPr>
            </a:lvl1pPr>
          </a:lstStyle>
          <a:p>
            <a:pPr marL="19050">
              <a:lnSpc>
                <a:spcPts val="788"/>
              </a:lnSpc>
            </a:pPr>
            <a:fld id="{EE49627E-9C69-7B4C-8439-E20845C887D1}" type="slidenum">
              <a:rPr lang="en-US" smtClean="0"/>
              <a:pPr marL="19050">
                <a:lnSpc>
                  <a:spcPts val="788"/>
                </a:lnSpc>
              </a:pPr>
              <a:t>‹#›</a:t>
            </a:fld>
            <a:endParaRPr lang="en-US"/>
          </a:p>
        </p:txBody>
      </p:sp>
      <p:sp>
        <p:nvSpPr>
          <p:cNvPr id="13" name="Holder 3"/>
          <p:cNvSpPr>
            <a:spLocks noGrp="1"/>
          </p:cNvSpPr>
          <p:nvPr>
            <p:ph type="subTitle" idx="10"/>
          </p:nvPr>
        </p:nvSpPr>
        <p:spPr>
          <a:xfrm>
            <a:off x="380999" y="1323150"/>
            <a:ext cx="8376919" cy="249299"/>
          </a:xfrm>
          <a:prstGeom prst="rect">
            <a:avLst/>
          </a:prstGeom>
        </p:spPr>
        <p:txBody>
          <a:bodyPr wrap="square" lIns="0" tIns="0" rIns="0" bIns="0">
            <a:spAutoFit/>
          </a:bodyPr>
          <a:lstStyle>
            <a:lvl1pPr marL="0" indent="0">
              <a:buFontTx/>
              <a:buNone/>
              <a:defRPr sz="1800" b="0" i="0">
                <a:solidFill>
                  <a:srgbClr val="FF0000"/>
                </a:solidFill>
                <a:latin typeface="Calibri Light" panose="020F0302020204030204"/>
                <a:ea typeface="Calibri Light" charset="0"/>
                <a:cs typeface="Calibri Light"/>
              </a:defRPr>
            </a:lvl1pPr>
          </a:lstStyle>
          <a:p>
            <a:endParaRPr/>
          </a:p>
        </p:txBody>
      </p:sp>
      <p:sp>
        <p:nvSpPr>
          <p:cNvPr id="14" name="Picture Placeholder 21"/>
          <p:cNvSpPr>
            <a:spLocks noGrp="1"/>
          </p:cNvSpPr>
          <p:nvPr>
            <p:ph type="pic" sz="quarter" idx="16"/>
          </p:nvPr>
        </p:nvSpPr>
        <p:spPr>
          <a:xfrm>
            <a:off x="6776718" y="3990150"/>
            <a:ext cx="1981200" cy="2105849"/>
          </a:xfrm>
          <a:prstGeom prst="rect">
            <a:avLst/>
          </a:prstGeom>
        </p:spPr>
        <p:txBody>
          <a:bodyPr vert="horz"/>
          <a:lstStyle>
            <a:lvl1pPr marL="0" indent="0">
              <a:buFontTx/>
              <a:buNone/>
              <a:defRPr>
                <a:solidFill>
                  <a:schemeClr val="tx1">
                    <a:lumMod val="65000"/>
                    <a:lumOff val="35000"/>
                  </a:schemeClr>
                </a:solidFill>
                <a:latin typeface="Calibri Light" panose="020F0302020204030204"/>
                <a:cs typeface="Calibri Light"/>
              </a:defRPr>
            </a:lvl1pPr>
          </a:lstStyle>
          <a:p>
            <a:endParaRPr lang="en-US"/>
          </a:p>
        </p:txBody>
      </p:sp>
      <p:sp>
        <p:nvSpPr>
          <p:cNvPr id="15" name="Picture Placeholder 21"/>
          <p:cNvSpPr>
            <a:spLocks noGrp="1"/>
          </p:cNvSpPr>
          <p:nvPr>
            <p:ph type="pic" sz="quarter" idx="17"/>
          </p:nvPr>
        </p:nvSpPr>
        <p:spPr>
          <a:xfrm>
            <a:off x="6776718" y="1752599"/>
            <a:ext cx="1981200" cy="2105849"/>
          </a:xfrm>
          <a:prstGeom prst="rect">
            <a:avLst/>
          </a:prstGeom>
        </p:spPr>
        <p:txBody>
          <a:bodyPr vert="horz"/>
          <a:lstStyle>
            <a:lvl1pPr marL="0" indent="0">
              <a:buFontTx/>
              <a:buNone/>
              <a:defRPr>
                <a:solidFill>
                  <a:schemeClr val="tx1">
                    <a:lumMod val="65000"/>
                    <a:lumOff val="35000"/>
                  </a:schemeClr>
                </a:solidFill>
                <a:latin typeface="Calibri Light" panose="020F0302020204030204"/>
                <a:cs typeface="Calibri Light"/>
              </a:defRPr>
            </a:lvl1pPr>
          </a:lstStyle>
          <a:p>
            <a:endParaRPr lang="en-US"/>
          </a:p>
        </p:txBody>
      </p:sp>
      <p:sp>
        <p:nvSpPr>
          <p:cNvPr id="16" name="Picture Placeholder 21"/>
          <p:cNvSpPr>
            <a:spLocks noGrp="1"/>
          </p:cNvSpPr>
          <p:nvPr>
            <p:ph type="pic" sz="quarter" idx="18"/>
          </p:nvPr>
        </p:nvSpPr>
        <p:spPr>
          <a:xfrm>
            <a:off x="4645659" y="1752598"/>
            <a:ext cx="1981200" cy="2105849"/>
          </a:xfrm>
          <a:prstGeom prst="rect">
            <a:avLst/>
          </a:prstGeom>
        </p:spPr>
        <p:txBody>
          <a:bodyPr vert="horz"/>
          <a:lstStyle>
            <a:lvl1pPr marL="0" indent="0">
              <a:buFontTx/>
              <a:buNone/>
              <a:defRPr>
                <a:solidFill>
                  <a:schemeClr val="tx1">
                    <a:lumMod val="65000"/>
                    <a:lumOff val="35000"/>
                  </a:schemeClr>
                </a:solidFill>
                <a:latin typeface="Calibri Light" panose="020F0302020204030204"/>
                <a:cs typeface="Calibri Light"/>
              </a:defRPr>
            </a:lvl1pPr>
          </a:lstStyle>
          <a:p>
            <a:endParaRPr lang="en-US"/>
          </a:p>
        </p:txBody>
      </p:sp>
    </p:spTree>
    <p:extLst>
      <p:ext uri="{BB962C8B-B14F-4D97-AF65-F5344CB8AC3E}">
        <p14:creationId xmlns:p14="http://schemas.microsoft.com/office/powerpoint/2010/main" val="1628979123"/>
      </p:ext>
    </p:extLst>
  </p:cSld>
  <p:clrMapOvr>
    <a:masterClrMapping/>
  </p:clrMapOvr>
  <p:transition/>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3" name="object 3"/>
          <p:cNvSpPr/>
          <p:nvPr userDrawn="1"/>
        </p:nvSpPr>
        <p:spPr>
          <a:xfrm>
            <a:off x="0" y="2651760"/>
            <a:ext cx="7294880" cy="1416050"/>
          </a:xfrm>
          <a:custGeom>
            <a:avLst/>
            <a:gdLst/>
            <a:ahLst/>
            <a:cxnLst/>
            <a:rect l="l" t="t" r="r" b="b"/>
            <a:pathLst>
              <a:path w="7294880" h="1416050">
                <a:moveTo>
                  <a:pt x="7294765" y="0"/>
                </a:moveTo>
                <a:lnTo>
                  <a:pt x="0" y="0"/>
                </a:lnTo>
                <a:lnTo>
                  <a:pt x="0" y="1415948"/>
                </a:lnTo>
                <a:lnTo>
                  <a:pt x="5931941" y="1415948"/>
                </a:lnTo>
                <a:lnTo>
                  <a:pt x="7294765" y="0"/>
                </a:lnTo>
                <a:close/>
              </a:path>
            </a:pathLst>
          </a:custGeom>
          <a:solidFill>
            <a:srgbClr val="FF0000"/>
          </a:solidFill>
        </p:spPr>
        <p:txBody>
          <a:bodyPr wrap="square" lIns="0" tIns="0" rIns="0" bIns="0" rtlCol="0"/>
          <a:lstStyle/>
          <a:p>
            <a:endParaRPr/>
          </a:p>
        </p:txBody>
      </p:sp>
      <p:sp>
        <p:nvSpPr>
          <p:cNvPr id="4" name="Holder 2"/>
          <p:cNvSpPr>
            <a:spLocks noGrp="1"/>
          </p:cNvSpPr>
          <p:nvPr>
            <p:ph type="title"/>
          </p:nvPr>
        </p:nvSpPr>
        <p:spPr>
          <a:xfrm>
            <a:off x="381000" y="424181"/>
            <a:ext cx="8376919" cy="718819"/>
          </a:xfrm>
          <a:prstGeom prst="rect">
            <a:avLst/>
          </a:prstGeom>
        </p:spPr>
        <p:txBody>
          <a:bodyPr wrap="square" lIns="0" tIns="0" rIns="0" bIns="0">
            <a:spAutoFit/>
          </a:bodyPr>
          <a:lstStyle>
            <a:lvl1pPr>
              <a:lnSpc>
                <a:spcPct val="100000"/>
              </a:lnSpc>
              <a:defRPr sz="4500" b="0" i="0">
                <a:solidFill>
                  <a:srgbClr val="414042"/>
                </a:solidFill>
                <a:latin typeface="Times New Roman"/>
                <a:cs typeface="Times New Roman"/>
              </a:defRPr>
            </a:lvl1pPr>
          </a:lstStyle>
          <a:p>
            <a:endParaRPr dirty="0"/>
          </a:p>
        </p:txBody>
      </p:sp>
    </p:spTree>
    <p:extLst>
      <p:ext uri="{BB962C8B-B14F-4D97-AF65-F5344CB8AC3E}">
        <p14:creationId xmlns:p14="http://schemas.microsoft.com/office/powerpoint/2010/main" val="2232084037"/>
      </p:ext>
    </p:extLst>
  </p:cSld>
  <p:clrMapOvr>
    <a:masterClrMapping/>
  </p:clrMapOvr>
  <p:transition/>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5.jpe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4.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6729899"/>
      </p:ext>
    </p:extLst>
  </p:cSld>
  <p:clrMap bg1="lt1" tx1="dk1" bg2="lt2" tx2="dk2" accent1="accent1" accent2="accent2" accent3="accent3" accent4="accent4" accent5="accent5" accent6="accent6" hlink="hlink" folHlink="folHlink"/>
  <p:sldLayoutIdLst>
    <p:sldLayoutId id="2147483684" r:id="rId1"/>
    <p:sldLayoutId id="2147483695" r:id="rId2"/>
    <p:sldLayoutId id="2147483694" r:id="rId3"/>
    <p:sldLayoutId id="2147483685" r:id="rId4"/>
  </p:sldLayoutIdLst>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88621"/>
      </p:ext>
    </p:extLst>
  </p:cSld>
  <p:clrMap bg1="lt1" tx1="dk1" bg2="lt2" tx2="dk2" accent1="accent1" accent2="accent2" accent3="accent3" accent4="accent4" accent5="accent5" accent6="accent6" hlink="hlink" folHlink="folHlink"/>
  <p:sldLayoutIdLst>
    <p:sldLayoutId id="2147483679" r:id="rId1"/>
    <p:sldLayoutId id="2147483690" r:id="rId2"/>
    <p:sldLayoutId id="2147483680" r:id="rId3"/>
    <p:sldLayoutId id="2147483681" r:id="rId4"/>
  </p:sldLayoutIdLst>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9695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6" r:id="rId3"/>
  </p:sldLayoutIdLst>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022988"/>
      </p:ext>
    </p:extLst>
  </p:cSld>
  <p:clrMap bg1="lt1" tx1="dk1" bg2="lt2" tx2="dk2" accent1="accent1" accent2="accent2" accent3="accent3" accent4="accent4" accent5="accent5" accent6="accent6" hlink="hlink" folHlink="folHlink"/>
  <p:sldLayoutIdLst>
    <p:sldLayoutId id="2147483668" r:id="rId1"/>
    <p:sldLayoutId id="2147483665" r:id="rId2"/>
    <p:sldLayoutId id="2147483671" r:id="rId3"/>
  </p:sldLayoutIdLst>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6.xml"/><Relationship Id="rId4" Type="http://schemas.openxmlformats.org/officeDocument/2006/relationships/image" Target="../media/image2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5400000">
            <a:off x="3512311" y="-2750312"/>
            <a:ext cx="1284228" cy="7546853"/>
          </a:xfrm>
        </p:spPr>
        <p:txBody>
          <a:bodyPr/>
          <a:lstStyle/>
          <a:p>
            <a:r>
              <a:rPr lang="en-US" dirty="0"/>
              <a:t>Gowanus Neighborhood Rezoning Seminar Series</a:t>
            </a:r>
          </a:p>
        </p:txBody>
      </p:sp>
      <p:sp>
        <p:nvSpPr>
          <p:cNvPr id="4" name="Text Placeholder 3"/>
          <p:cNvSpPr>
            <a:spLocks noGrp="1"/>
          </p:cNvSpPr>
          <p:nvPr>
            <p:ph type="body" sz="quarter" idx="13"/>
          </p:nvPr>
        </p:nvSpPr>
        <p:spPr>
          <a:xfrm>
            <a:off x="381000" y="1752600"/>
            <a:ext cx="3886200" cy="320040"/>
          </a:xfrm>
        </p:spPr>
        <p:txBody>
          <a:bodyPr/>
          <a:lstStyle/>
          <a:p>
            <a:r>
              <a:rPr lang="en-US" dirty="0"/>
              <a:t>September 9, 2021</a:t>
            </a:r>
          </a:p>
        </p:txBody>
      </p:sp>
    </p:spTree>
    <p:extLst>
      <p:ext uri="{BB962C8B-B14F-4D97-AF65-F5344CB8AC3E}">
        <p14:creationId xmlns:p14="http://schemas.microsoft.com/office/powerpoint/2010/main" val="153465533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6C0469D-24F4-49B8-9BA1-6CA0FCC857B4}"/>
              </a:ext>
            </a:extLst>
          </p:cNvPr>
          <p:cNvSpPr>
            <a:spLocks noGrp="1"/>
          </p:cNvSpPr>
          <p:nvPr>
            <p:ph type="title"/>
          </p:nvPr>
        </p:nvSpPr>
        <p:spPr>
          <a:xfrm>
            <a:off x="381000" y="424181"/>
            <a:ext cx="8376919" cy="692497"/>
          </a:xfrm>
        </p:spPr>
        <p:txBody>
          <a:bodyPr/>
          <a:lstStyle/>
          <a:p>
            <a:r>
              <a:rPr lang="en-US" dirty="0"/>
              <a:t>Gowanus Neighborhood Plan</a:t>
            </a:r>
          </a:p>
        </p:txBody>
      </p:sp>
    </p:spTree>
    <p:extLst>
      <p:ext uri="{BB962C8B-B14F-4D97-AF65-F5344CB8AC3E}">
        <p14:creationId xmlns:p14="http://schemas.microsoft.com/office/powerpoint/2010/main" val="1679810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24C05F5D-05FC-46F0-9DE1-F549EA2E6772}"/>
              </a:ext>
            </a:extLst>
          </p:cNvPr>
          <p:cNvSpPr>
            <a:spLocks noGrp="1"/>
          </p:cNvSpPr>
          <p:nvPr>
            <p:ph type="subTitle" idx="10"/>
          </p:nvPr>
        </p:nvSpPr>
        <p:spPr/>
        <p:txBody>
          <a:bodyPr/>
          <a:lstStyle/>
          <a:p>
            <a:endParaRPr lang="en-US" dirty="0"/>
          </a:p>
        </p:txBody>
      </p:sp>
      <p:sp>
        <p:nvSpPr>
          <p:cNvPr id="3" name="Title 2">
            <a:extLst>
              <a:ext uri="{FF2B5EF4-FFF2-40B4-BE49-F238E27FC236}">
                <a16:creationId xmlns:a16="http://schemas.microsoft.com/office/drawing/2014/main" id="{94EED6CF-94F1-459D-9ED9-4C830995BF89}"/>
              </a:ext>
            </a:extLst>
          </p:cNvPr>
          <p:cNvSpPr>
            <a:spLocks noGrp="1"/>
          </p:cNvSpPr>
          <p:nvPr>
            <p:ph type="title"/>
          </p:nvPr>
        </p:nvSpPr>
        <p:spPr>
          <a:xfrm>
            <a:off x="381000" y="424181"/>
            <a:ext cx="8376919" cy="553998"/>
          </a:xfrm>
        </p:spPr>
        <p:txBody>
          <a:bodyPr/>
          <a:lstStyle/>
          <a:p>
            <a:r>
              <a:rPr lang="en-US" sz="3600" dirty="0"/>
              <a:t>Neighborhood Plan – Community Outreach</a:t>
            </a:r>
          </a:p>
        </p:txBody>
      </p:sp>
      <p:sp>
        <p:nvSpPr>
          <p:cNvPr id="5" name="Text Placeholder 4">
            <a:extLst>
              <a:ext uri="{FF2B5EF4-FFF2-40B4-BE49-F238E27FC236}">
                <a16:creationId xmlns:a16="http://schemas.microsoft.com/office/drawing/2014/main" id="{2BD94162-202D-44E1-94FF-92CA0E4D0472}"/>
              </a:ext>
            </a:extLst>
          </p:cNvPr>
          <p:cNvSpPr>
            <a:spLocks noGrp="1"/>
          </p:cNvSpPr>
          <p:nvPr>
            <p:ph type="body" sz="quarter" idx="12"/>
          </p:nvPr>
        </p:nvSpPr>
        <p:spPr>
          <a:xfrm>
            <a:off x="381000" y="1752598"/>
            <a:ext cx="8376918" cy="1828802"/>
          </a:xfrm>
        </p:spPr>
        <p:txBody>
          <a:bodyPr/>
          <a:lstStyle/>
          <a:p>
            <a:endParaRPr lang="en-US" dirty="0"/>
          </a:p>
        </p:txBody>
      </p:sp>
      <p:pic>
        <p:nvPicPr>
          <p:cNvPr id="2" name="Picture 1">
            <a:extLst>
              <a:ext uri="{FF2B5EF4-FFF2-40B4-BE49-F238E27FC236}">
                <a16:creationId xmlns:a16="http://schemas.microsoft.com/office/drawing/2014/main" id="{EBE80323-62AA-410A-B907-AAE49FD21E0F}"/>
              </a:ext>
            </a:extLst>
          </p:cNvPr>
          <p:cNvPicPr>
            <a:picLocks noChangeAspect="1"/>
          </p:cNvPicPr>
          <p:nvPr/>
        </p:nvPicPr>
        <p:blipFill rotWithShape="1">
          <a:blip r:embed="rId2"/>
          <a:srcRect l="41667" t="27779" r="36666" b="5555"/>
          <a:stretch/>
        </p:blipFill>
        <p:spPr>
          <a:xfrm>
            <a:off x="381000" y="1164981"/>
            <a:ext cx="8376918" cy="4832837"/>
          </a:xfrm>
          <a:prstGeom prst="rect">
            <a:avLst/>
          </a:prstGeom>
        </p:spPr>
      </p:pic>
    </p:spTree>
    <p:extLst>
      <p:ext uri="{BB962C8B-B14F-4D97-AF65-F5344CB8AC3E}">
        <p14:creationId xmlns:p14="http://schemas.microsoft.com/office/powerpoint/2010/main" val="303982393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24C05F5D-05FC-46F0-9DE1-F549EA2E6772}"/>
              </a:ext>
            </a:extLst>
          </p:cNvPr>
          <p:cNvSpPr>
            <a:spLocks noGrp="1"/>
          </p:cNvSpPr>
          <p:nvPr>
            <p:ph type="subTitle" idx="10"/>
          </p:nvPr>
        </p:nvSpPr>
        <p:spPr>
          <a:xfrm>
            <a:off x="380999" y="1323150"/>
            <a:ext cx="8376919" cy="498598"/>
          </a:xfrm>
        </p:spPr>
        <p:txBody>
          <a:bodyPr/>
          <a:lstStyle/>
          <a:p>
            <a:r>
              <a:rPr lang="en-US" dirty="0"/>
              <a:t>Gowanus: A Framework for a Sustainable, Inclusive, Mixed-Use Neighborhood Structured around community priorities and organized by goals and strategies</a:t>
            </a:r>
          </a:p>
        </p:txBody>
      </p:sp>
      <p:sp>
        <p:nvSpPr>
          <p:cNvPr id="3" name="Title 2">
            <a:extLst>
              <a:ext uri="{FF2B5EF4-FFF2-40B4-BE49-F238E27FC236}">
                <a16:creationId xmlns:a16="http://schemas.microsoft.com/office/drawing/2014/main" id="{94EED6CF-94F1-459D-9ED9-4C830995BF89}"/>
              </a:ext>
            </a:extLst>
          </p:cNvPr>
          <p:cNvSpPr>
            <a:spLocks noGrp="1"/>
          </p:cNvSpPr>
          <p:nvPr>
            <p:ph type="title"/>
          </p:nvPr>
        </p:nvSpPr>
        <p:spPr/>
        <p:txBody>
          <a:bodyPr/>
          <a:lstStyle/>
          <a:p>
            <a:r>
              <a:rPr lang="en-US" dirty="0"/>
              <a:t>Neighborhood Plan Goals </a:t>
            </a:r>
          </a:p>
        </p:txBody>
      </p:sp>
      <p:sp>
        <p:nvSpPr>
          <p:cNvPr id="5" name="Text Placeholder 4">
            <a:extLst>
              <a:ext uri="{FF2B5EF4-FFF2-40B4-BE49-F238E27FC236}">
                <a16:creationId xmlns:a16="http://schemas.microsoft.com/office/drawing/2014/main" id="{2BD94162-202D-44E1-94FF-92CA0E4D0472}"/>
              </a:ext>
            </a:extLst>
          </p:cNvPr>
          <p:cNvSpPr>
            <a:spLocks noGrp="1"/>
          </p:cNvSpPr>
          <p:nvPr>
            <p:ph type="body" sz="quarter" idx="12"/>
          </p:nvPr>
        </p:nvSpPr>
        <p:spPr>
          <a:xfrm>
            <a:off x="381000" y="2001898"/>
            <a:ext cx="8376918" cy="1828802"/>
          </a:xfrm>
        </p:spPr>
        <p:txBody>
          <a:bodyPr/>
          <a:lstStyle/>
          <a:p>
            <a:r>
              <a:rPr lang="en-US" b="1" dirty="0"/>
              <a:t>Sustainability and Resiliency</a:t>
            </a:r>
          </a:p>
          <a:p>
            <a:pPr lvl="1"/>
            <a:r>
              <a:rPr lang="en-US" dirty="0"/>
              <a:t>Make Gowanus a model green neighborhood, and encourage flood-resilient buildings and community preparedness</a:t>
            </a:r>
          </a:p>
          <a:p>
            <a:r>
              <a:rPr lang="en-US" b="1" dirty="0"/>
              <a:t>Environmental Remediation </a:t>
            </a:r>
          </a:p>
          <a:p>
            <a:pPr lvl="1"/>
            <a:r>
              <a:rPr lang="en-US" dirty="0"/>
              <a:t>Support continuing clean-up of the Gowanus Canal and properties across the neighborhood</a:t>
            </a:r>
          </a:p>
          <a:p>
            <a:r>
              <a:rPr lang="en-US" b="1" dirty="0"/>
              <a:t>Community and Cultural Resources </a:t>
            </a:r>
          </a:p>
          <a:p>
            <a:pPr lvl="1"/>
            <a:r>
              <a:rPr lang="en-US" dirty="0"/>
              <a:t>Connect parks and public areas through an open space green network</a:t>
            </a:r>
          </a:p>
          <a:p>
            <a:pPr lvl="1"/>
            <a:r>
              <a:rPr lang="en-US" dirty="0"/>
              <a:t>Expand space opportunities for art and cultural uses and leverage new publicly accessible open space along the waterfront for programming</a:t>
            </a:r>
          </a:p>
          <a:p>
            <a:pPr lvl="1"/>
            <a:endParaRPr lang="en-US" dirty="0"/>
          </a:p>
          <a:p>
            <a:pPr lvl="2"/>
            <a:endParaRPr lang="en-US" dirty="0"/>
          </a:p>
        </p:txBody>
      </p:sp>
    </p:spTree>
    <p:extLst>
      <p:ext uri="{BB962C8B-B14F-4D97-AF65-F5344CB8AC3E}">
        <p14:creationId xmlns:p14="http://schemas.microsoft.com/office/powerpoint/2010/main" val="94540390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24C05F5D-05FC-46F0-9DE1-F549EA2E6772}"/>
              </a:ext>
            </a:extLst>
          </p:cNvPr>
          <p:cNvSpPr>
            <a:spLocks noGrp="1"/>
          </p:cNvSpPr>
          <p:nvPr>
            <p:ph type="subTitle" idx="10"/>
          </p:nvPr>
        </p:nvSpPr>
        <p:spPr>
          <a:xfrm>
            <a:off x="380999" y="1323150"/>
            <a:ext cx="8376919" cy="498598"/>
          </a:xfrm>
        </p:spPr>
        <p:txBody>
          <a:bodyPr/>
          <a:lstStyle/>
          <a:p>
            <a:r>
              <a:rPr lang="en-US" dirty="0"/>
              <a:t>Gowanus: A Framework for a Sustainable, Inclusive, Mixed-Use Neighborhood Structured around community priorities and organized by goals and strategies</a:t>
            </a:r>
          </a:p>
        </p:txBody>
      </p:sp>
      <p:sp>
        <p:nvSpPr>
          <p:cNvPr id="3" name="Title 2">
            <a:extLst>
              <a:ext uri="{FF2B5EF4-FFF2-40B4-BE49-F238E27FC236}">
                <a16:creationId xmlns:a16="http://schemas.microsoft.com/office/drawing/2014/main" id="{94EED6CF-94F1-459D-9ED9-4C830995BF89}"/>
              </a:ext>
            </a:extLst>
          </p:cNvPr>
          <p:cNvSpPr>
            <a:spLocks noGrp="1"/>
          </p:cNvSpPr>
          <p:nvPr>
            <p:ph type="title"/>
          </p:nvPr>
        </p:nvSpPr>
        <p:spPr/>
        <p:txBody>
          <a:bodyPr/>
          <a:lstStyle/>
          <a:p>
            <a:r>
              <a:rPr lang="en-US" dirty="0"/>
              <a:t>Neighborhood Plan Goals </a:t>
            </a:r>
          </a:p>
        </p:txBody>
      </p:sp>
      <p:sp>
        <p:nvSpPr>
          <p:cNvPr id="5" name="Text Placeholder 4">
            <a:extLst>
              <a:ext uri="{FF2B5EF4-FFF2-40B4-BE49-F238E27FC236}">
                <a16:creationId xmlns:a16="http://schemas.microsoft.com/office/drawing/2014/main" id="{2BD94162-202D-44E1-94FF-92CA0E4D0472}"/>
              </a:ext>
            </a:extLst>
          </p:cNvPr>
          <p:cNvSpPr>
            <a:spLocks noGrp="1"/>
          </p:cNvSpPr>
          <p:nvPr>
            <p:ph type="body" sz="quarter" idx="12"/>
          </p:nvPr>
        </p:nvSpPr>
        <p:spPr>
          <a:xfrm>
            <a:off x="381000" y="2001898"/>
            <a:ext cx="8376918" cy="1828802"/>
          </a:xfrm>
        </p:spPr>
        <p:txBody>
          <a:bodyPr/>
          <a:lstStyle/>
          <a:p>
            <a:r>
              <a:rPr lang="en-US" b="1" dirty="0"/>
              <a:t>Housing </a:t>
            </a:r>
          </a:p>
          <a:p>
            <a:pPr lvl="1"/>
            <a:r>
              <a:rPr lang="en-US" dirty="0"/>
              <a:t>Support individuals and families to achieve economic stability, live in safe and healthy homes, and enjoy a sense of community that allows people of all different backgrounds to call Gowanus home</a:t>
            </a:r>
          </a:p>
          <a:p>
            <a:r>
              <a:rPr lang="en-US" b="1" dirty="0"/>
              <a:t>Economic and Job Development</a:t>
            </a:r>
          </a:p>
          <a:p>
            <a:pPr lvl="1"/>
            <a:r>
              <a:rPr lang="en-US" dirty="0"/>
              <a:t>Promote economic development, increase access to jobs and workforce development opportunities, align land use strategies with a vision that balances a mix of uses and remove barriers in zoning that limit the growth of businesses</a:t>
            </a:r>
          </a:p>
          <a:p>
            <a:r>
              <a:rPr lang="en-US" b="1" dirty="0"/>
              <a:t>Transportation</a:t>
            </a:r>
          </a:p>
          <a:p>
            <a:pPr lvl="1"/>
            <a:r>
              <a:rPr lang="en-US" dirty="0"/>
              <a:t>Support addressing transportation issues and opportunities that can enhance safety, mobility, circulation and safety for pedestrians, cyclists and motorists</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131146549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EED6CF-94F1-459D-9ED9-4C830995BF89}"/>
              </a:ext>
            </a:extLst>
          </p:cNvPr>
          <p:cNvSpPr>
            <a:spLocks noGrp="1"/>
          </p:cNvSpPr>
          <p:nvPr>
            <p:ph type="title"/>
          </p:nvPr>
        </p:nvSpPr>
        <p:spPr/>
        <p:txBody>
          <a:bodyPr/>
          <a:lstStyle/>
          <a:p>
            <a:r>
              <a:rPr lang="en-US" dirty="0"/>
              <a:t>Neighborhood Plan Goals </a:t>
            </a:r>
          </a:p>
        </p:txBody>
      </p:sp>
      <p:sp>
        <p:nvSpPr>
          <p:cNvPr id="5" name="Text Placeholder 4">
            <a:extLst>
              <a:ext uri="{FF2B5EF4-FFF2-40B4-BE49-F238E27FC236}">
                <a16:creationId xmlns:a16="http://schemas.microsoft.com/office/drawing/2014/main" id="{2BD94162-202D-44E1-94FF-92CA0E4D0472}"/>
              </a:ext>
            </a:extLst>
          </p:cNvPr>
          <p:cNvSpPr>
            <a:spLocks noGrp="1"/>
          </p:cNvSpPr>
          <p:nvPr>
            <p:ph type="body" sz="quarter" idx="12"/>
          </p:nvPr>
        </p:nvSpPr>
        <p:spPr>
          <a:xfrm>
            <a:off x="381000" y="1371600"/>
            <a:ext cx="8376918" cy="1828802"/>
          </a:xfrm>
        </p:spPr>
        <p:txBody>
          <a:bodyPr/>
          <a:lstStyle/>
          <a:p>
            <a:r>
              <a:rPr lang="en-US" b="1" dirty="0"/>
              <a:t>Land Use and Urban Form </a:t>
            </a:r>
          </a:p>
          <a:p>
            <a:pPr lvl="1"/>
            <a:r>
              <a:rPr lang="en-US" b="1" dirty="0"/>
              <a:t>Waterfront Access</a:t>
            </a:r>
            <a:endParaRPr lang="en-US" b="1" i="1" dirty="0"/>
          </a:p>
          <a:p>
            <a:pPr lvl="2"/>
            <a:r>
              <a:rPr lang="en-US" b="1" dirty="0"/>
              <a:t>Shape a unique, resilient waterfront open space</a:t>
            </a:r>
          </a:p>
          <a:p>
            <a:pPr lvl="1"/>
            <a:r>
              <a:rPr lang="en-US" b="1" dirty="0"/>
              <a:t>A True Mix of Uses</a:t>
            </a:r>
            <a:endParaRPr lang="en-US" b="1" i="1" dirty="0"/>
          </a:p>
          <a:p>
            <a:pPr lvl="2"/>
            <a:r>
              <a:rPr lang="en-US" b="1" dirty="0"/>
              <a:t>Incentivize non-residential uses</a:t>
            </a:r>
          </a:p>
          <a:p>
            <a:pPr lvl="2"/>
            <a:r>
              <a:rPr lang="en-US" b="1" dirty="0"/>
              <a:t>Create and enhance key corridors and nodes</a:t>
            </a:r>
          </a:p>
          <a:p>
            <a:pPr lvl="2"/>
            <a:r>
              <a:rPr lang="en-US" b="1" dirty="0"/>
              <a:t>Activate the canal</a:t>
            </a:r>
          </a:p>
          <a:p>
            <a:pPr lvl="1"/>
            <a:r>
              <a:rPr lang="en-US" b="1" dirty="0"/>
              <a:t>Built Form</a:t>
            </a:r>
            <a:endParaRPr lang="en-US" b="1" i="1" dirty="0"/>
          </a:p>
          <a:p>
            <a:pPr lvl="2"/>
            <a:r>
              <a:rPr lang="en-US" b="1" dirty="0"/>
              <a:t>Relate to neighborhood context</a:t>
            </a:r>
          </a:p>
          <a:p>
            <a:pPr lvl="2"/>
            <a:r>
              <a:rPr lang="en-US" b="1" dirty="0"/>
              <a:t>Allow for an architectural variety along the canal</a:t>
            </a:r>
          </a:p>
          <a:p>
            <a:pPr lvl="2"/>
            <a:r>
              <a:rPr lang="en-US" b="1" dirty="0"/>
              <a:t>Maintain light and air to the future waterfront</a:t>
            </a:r>
          </a:p>
          <a:p>
            <a:pPr lvl="2"/>
            <a:r>
              <a:rPr lang="en-US" b="1" dirty="0"/>
              <a:t>Promote resiliency and sustainability</a:t>
            </a:r>
          </a:p>
          <a:p>
            <a:endParaRPr lang="en-US" b="1" dirty="0"/>
          </a:p>
        </p:txBody>
      </p:sp>
    </p:spTree>
    <p:extLst>
      <p:ext uri="{BB962C8B-B14F-4D97-AF65-F5344CB8AC3E}">
        <p14:creationId xmlns:p14="http://schemas.microsoft.com/office/powerpoint/2010/main" val="135379819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4B9B46E-1708-4F5F-9FFD-5061E2C27BF9}"/>
              </a:ext>
            </a:extLst>
          </p:cNvPr>
          <p:cNvSpPr>
            <a:spLocks noGrp="1"/>
          </p:cNvSpPr>
          <p:nvPr>
            <p:ph type="subTitle" idx="10"/>
          </p:nvPr>
        </p:nvSpPr>
        <p:spPr>
          <a:xfrm>
            <a:off x="380999" y="1139325"/>
            <a:ext cx="8376919" cy="249299"/>
          </a:xfrm>
        </p:spPr>
        <p:txBody>
          <a:bodyPr/>
          <a:lstStyle/>
          <a:p>
            <a:r>
              <a:rPr lang="en-US" dirty="0"/>
              <a:t>Geographic Area Covered by Rezoning</a:t>
            </a:r>
          </a:p>
        </p:txBody>
      </p:sp>
      <p:sp>
        <p:nvSpPr>
          <p:cNvPr id="3" name="Title 2">
            <a:extLst>
              <a:ext uri="{FF2B5EF4-FFF2-40B4-BE49-F238E27FC236}">
                <a16:creationId xmlns:a16="http://schemas.microsoft.com/office/drawing/2014/main" id="{A1E6BC44-027E-4EB6-94AE-D3D7C1ABD053}"/>
              </a:ext>
            </a:extLst>
          </p:cNvPr>
          <p:cNvSpPr>
            <a:spLocks noGrp="1"/>
          </p:cNvSpPr>
          <p:nvPr>
            <p:ph type="title"/>
          </p:nvPr>
        </p:nvSpPr>
        <p:spPr>
          <a:xfrm>
            <a:off x="381000" y="424181"/>
            <a:ext cx="8376919" cy="615553"/>
          </a:xfrm>
        </p:spPr>
        <p:txBody>
          <a:bodyPr/>
          <a:lstStyle/>
          <a:p>
            <a:r>
              <a:rPr lang="en-US" sz="4000" dirty="0"/>
              <a:t>Gowanus Neighborhood Plan Rezoning</a:t>
            </a:r>
          </a:p>
        </p:txBody>
      </p:sp>
      <p:sp>
        <p:nvSpPr>
          <p:cNvPr id="4" name="Text Placeholder 3">
            <a:extLst>
              <a:ext uri="{FF2B5EF4-FFF2-40B4-BE49-F238E27FC236}">
                <a16:creationId xmlns:a16="http://schemas.microsoft.com/office/drawing/2014/main" id="{48928B93-DA27-41B7-9C50-6B775B3146C6}"/>
              </a:ext>
            </a:extLst>
          </p:cNvPr>
          <p:cNvSpPr>
            <a:spLocks noGrp="1"/>
          </p:cNvSpPr>
          <p:nvPr>
            <p:ph type="body" sz="quarter" idx="12"/>
          </p:nvPr>
        </p:nvSpPr>
        <p:spPr>
          <a:xfrm>
            <a:off x="380999" y="1803076"/>
            <a:ext cx="3148014" cy="3790949"/>
          </a:xfrm>
        </p:spPr>
        <p:txBody>
          <a:bodyPr/>
          <a:lstStyle/>
          <a:p>
            <a:endParaRPr lang="en-US" dirty="0"/>
          </a:p>
        </p:txBody>
      </p:sp>
      <p:sp>
        <p:nvSpPr>
          <p:cNvPr id="5" name="Slide Number Placeholder 4">
            <a:extLst>
              <a:ext uri="{FF2B5EF4-FFF2-40B4-BE49-F238E27FC236}">
                <a16:creationId xmlns:a16="http://schemas.microsoft.com/office/drawing/2014/main" id="{565A700E-CAAA-4AA8-9CFD-E0C60F5723DF}"/>
              </a:ext>
            </a:extLst>
          </p:cNvPr>
          <p:cNvSpPr>
            <a:spLocks noGrp="1"/>
          </p:cNvSpPr>
          <p:nvPr>
            <p:ph type="sldNum" sz="quarter" idx="4"/>
          </p:nvPr>
        </p:nvSpPr>
        <p:spPr/>
        <p:txBody>
          <a:bodyPr/>
          <a:lstStyle/>
          <a:p>
            <a:pPr marL="19050">
              <a:lnSpc>
                <a:spcPts val="788"/>
              </a:lnSpc>
            </a:pPr>
            <a:fld id="{EE49627E-9C69-7B4C-8439-E20845C887D1}" type="slidenum">
              <a:rPr lang="en-US" smtClean="0"/>
              <a:pPr marL="19050">
                <a:lnSpc>
                  <a:spcPts val="788"/>
                </a:lnSpc>
              </a:pPr>
              <a:t>15</a:t>
            </a:fld>
            <a:endParaRPr lang="en-US"/>
          </a:p>
        </p:txBody>
      </p:sp>
      <p:pic>
        <p:nvPicPr>
          <p:cNvPr id="1026" name="Picture 2">
            <a:extLst>
              <a:ext uri="{FF2B5EF4-FFF2-40B4-BE49-F238E27FC236}">
                <a16:creationId xmlns:a16="http://schemas.microsoft.com/office/drawing/2014/main" id="{D67D27A0-7DC3-40BE-B138-132B6EC83B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0421" y="1075829"/>
            <a:ext cx="3887444" cy="49909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7B98492-0708-4733-95B4-93F1AA7C790B}"/>
              </a:ext>
            </a:extLst>
          </p:cNvPr>
          <p:cNvPicPr>
            <a:picLocks noChangeAspect="1"/>
          </p:cNvPicPr>
          <p:nvPr/>
        </p:nvPicPr>
        <p:blipFill rotWithShape="1">
          <a:blip r:embed="rId3"/>
          <a:srcRect l="47500" t="14445" r="40833" b="23333"/>
          <a:stretch/>
        </p:blipFill>
        <p:spPr>
          <a:xfrm>
            <a:off x="223299" y="1606296"/>
            <a:ext cx="4348701" cy="4348701"/>
          </a:xfrm>
          <a:prstGeom prst="rect">
            <a:avLst/>
          </a:prstGeom>
        </p:spPr>
      </p:pic>
    </p:spTree>
    <p:extLst>
      <p:ext uri="{BB962C8B-B14F-4D97-AF65-F5344CB8AC3E}">
        <p14:creationId xmlns:p14="http://schemas.microsoft.com/office/powerpoint/2010/main" val="250483957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454251-B4C1-4339-A6A3-DD682F14384B}"/>
              </a:ext>
            </a:extLst>
          </p:cNvPr>
          <p:cNvSpPr>
            <a:spLocks noGrp="1"/>
          </p:cNvSpPr>
          <p:nvPr>
            <p:ph type="title"/>
          </p:nvPr>
        </p:nvSpPr>
        <p:spPr>
          <a:xfrm>
            <a:off x="380999" y="249351"/>
            <a:ext cx="8376919" cy="553998"/>
          </a:xfrm>
        </p:spPr>
        <p:txBody>
          <a:bodyPr/>
          <a:lstStyle/>
          <a:p>
            <a:r>
              <a:rPr lang="en-US" sz="3600" dirty="0"/>
              <a:t>Gowanus Rezoning – Land Use Actions</a:t>
            </a:r>
          </a:p>
        </p:txBody>
      </p:sp>
      <p:sp>
        <p:nvSpPr>
          <p:cNvPr id="4" name="Text Placeholder 3">
            <a:extLst>
              <a:ext uri="{FF2B5EF4-FFF2-40B4-BE49-F238E27FC236}">
                <a16:creationId xmlns:a16="http://schemas.microsoft.com/office/drawing/2014/main" id="{221CBE77-5149-4BB2-845F-3FB957CCCB75}"/>
              </a:ext>
            </a:extLst>
          </p:cNvPr>
          <p:cNvSpPr>
            <a:spLocks noGrp="1"/>
          </p:cNvSpPr>
          <p:nvPr>
            <p:ph type="body" sz="quarter" idx="12"/>
          </p:nvPr>
        </p:nvSpPr>
        <p:spPr>
          <a:xfrm>
            <a:off x="380999" y="990600"/>
            <a:ext cx="7696201" cy="4226708"/>
          </a:xfrm>
        </p:spPr>
        <p:txBody>
          <a:bodyPr/>
          <a:lstStyle/>
          <a:p>
            <a:r>
              <a:rPr lang="en-US" sz="1600" b="1" dirty="0">
                <a:solidFill>
                  <a:srgbClr val="FF0000"/>
                </a:solidFill>
              </a:rPr>
              <a:t>Zoning Map Amendments</a:t>
            </a:r>
          </a:p>
          <a:p>
            <a:pPr lvl="1"/>
            <a:r>
              <a:rPr lang="en-US" sz="1400" dirty="0"/>
              <a:t>The Land Use Actions would replace all or portions of existing </a:t>
            </a:r>
            <a:r>
              <a:rPr lang="en-US" sz="1400" dirty="0" err="1"/>
              <a:t>R6</a:t>
            </a:r>
            <a:r>
              <a:rPr lang="en-US" sz="1400" dirty="0"/>
              <a:t>, </a:t>
            </a:r>
            <a:r>
              <a:rPr lang="en-US" sz="1400" dirty="0" err="1"/>
              <a:t>R6B</a:t>
            </a:r>
            <a:r>
              <a:rPr lang="en-US" sz="1400" dirty="0"/>
              <a:t>, </a:t>
            </a:r>
            <a:r>
              <a:rPr lang="en-US" sz="1400" dirty="0" err="1"/>
              <a:t>R8A</a:t>
            </a:r>
            <a:r>
              <a:rPr lang="en-US" sz="1400" dirty="0"/>
              <a:t>, </a:t>
            </a:r>
            <a:r>
              <a:rPr lang="en-US" sz="1400" dirty="0" err="1"/>
              <a:t>R8A</a:t>
            </a:r>
            <a:r>
              <a:rPr lang="en-US" sz="1400" dirty="0"/>
              <a:t>/</a:t>
            </a:r>
            <a:r>
              <a:rPr lang="en-US" sz="1400" dirty="0" err="1"/>
              <a:t>C2</a:t>
            </a:r>
            <a:r>
              <a:rPr lang="en-US" sz="1400" dirty="0"/>
              <a:t>-4, </a:t>
            </a:r>
            <a:r>
              <a:rPr lang="en-US" sz="1400" dirty="0" err="1"/>
              <a:t>C8</a:t>
            </a:r>
            <a:r>
              <a:rPr lang="en-US" sz="1400" dirty="0"/>
              <a:t>-2, </a:t>
            </a:r>
            <a:r>
              <a:rPr lang="en-US" sz="1400" dirty="0" err="1"/>
              <a:t>M1</a:t>
            </a:r>
            <a:r>
              <a:rPr lang="en-US" sz="1400" dirty="0"/>
              <a:t>-1, </a:t>
            </a:r>
            <a:r>
              <a:rPr lang="en-US" sz="1400" dirty="0" err="1"/>
              <a:t>M1</a:t>
            </a:r>
            <a:r>
              <a:rPr lang="en-US" sz="1400" dirty="0"/>
              <a:t>-2, </a:t>
            </a:r>
            <a:r>
              <a:rPr lang="en-US" sz="1400" dirty="0" err="1"/>
              <a:t>M2</a:t>
            </a:r>
            <a:r>
              <a:rPr lang="en-US" sz="1400" dirty="0"/>
              <a:t>-1, and </a:t>
            </a:r>
            <a:r>
              <a:rPr lang="en-US" sz="1400" dirty="0" err="1"/>
              <a:t>M3</a:t>
            </a:r>
            <a:r>
              <a:rPr lang="en-US" sz="1400" dirty="0"/>
              <a:t>-1 zoning districts with </a:t>
            </a:r>
            <a:r>
              <a:rPr lang="en-US" sz="1400" dirty="0" err="1"/>
              <a:t>R6A</a:t>
            </a:r>
            <a:r>
              <a:rPr lang="en-US" sz="1400" dirty="0"/>
              <a:t>, </a:t>
            </a:r>
            <a:r>
              <a:rPr lang="en-US" sz="1400" dirty="0" err="1"/>
              <a:t>R6B</a:t>
            </a:r>
            <a:r>
              <a:rPr lang="en-US" sz="1400" dirty="0"/>
              <a:t>, </a:t>
            </a:r>
            <a:r>
              <a:rPr lang="en-US" sz="1400" dirty="0" err="1"/>
              <a:t>M1</a:t>
            </a:r>
            <a:r>
              <a:rPr lang="en-US" sz="1400" dirty="0"/>
              <a:t>-4/</a:t>
            </a:r>
            <a:r>
              <a:rPr lang="en-US" sz="1400" dirty="0" err="1"/>
              <a:t>R6A</a:t>
            </a:r>
            <a:r>
              <a:rPr lang="en-US" sz="1400" dirty="0"/>
              <a:t>, </a:t>
            </a:r>
            <a:r>
              <a:rPr lang="en-US" sz="1400" dirty="0" err="1"/>
              <a:t>M1</a:t>
            </a:r>
            <a:r>
              <a:rPr lang="en-US" sz="1400" dirty="0"/>
              <a:t>-4/</a:t>
            </a:r>
            <a:r>
              <a:rPr lang="en-US" sz="1400" dirty="0" err="1"/>
              <a:t>R6B</a:t>
            </a:r>
            <a:r>
              <a:rPr lang="en-US" sz="1400" dirty="0"/>
              <a:t>, </a:t>
            </a:r>
            <a:r>
              <a:rPr lang="en-US" sz="1400" dirty="0" err="1"/>
              <a:t>M1</a:t>
            </a:r>
            <a:r>
              <a:rPr lang="en-US" sz="1400" dirty="0"/>
              <a:t>-4/</a:t>
            </a:r>
            <a:r>
              <a:rPr lang="en-US" sz="1400" dirty="0" err="1"/>
              <a:t>R7</a:t>
            </a:r>
            <a:r>
              <a:rPr lang="en-US" sz="1400" dirty="0"/>
              <a:t>-2, </a:t>
            </a:r>
            <a:r>
              <a:rPr lang="en-US" sz="1400" dirty="0" err="1"/>
              <a:t>M1</a:t>
            </a:r>
            <a:r>
              <a:rPr lang="en-US" sz="1400" dirty="0"/>
              <a:t>-4/</a:t>
            </a:r>
            <a:r>
              <a:rPr lang="en-US" sz="1400" dirty="0" err="1"/>
              <a:t>R7A</a:t>
            </a:r>
            <a:r>
              <a:rPr lang="en-US" sz="1400" dirty="0"/>
              <a:t>, </a:t>
            </a:r>
            <a:r>
              <a:rPr lang="en-US" sz="1400" dirty="0" err="1"/>
              <a:t>M1</a:t>
            </a:r>
            <a:r>
              <a:rPr lang="en-US" sz="1400" dirty="0"/>
              <a:t>-4/</a:t>
            </a:r>
            <a:r>
              <a:rPr lang="en-US" sz="1400" dirty="0" err="1"/>
              <a:t>R7X</a:t>
            </a:r>
            <a:r>
              <a:rPr lang="en-US" sz="1400" dirty="0"/>
              <a:t>, </a:t>
            </a:r>
            <a:r>
              <a:rPr lang="en-US" sz="1400" dirty="0" err="1"/>
              <a:t>C4-4D</a:t>
            </a:r>
            <a:r>
              <a:rPr lang="en-US" sz="1400" dirty="0"/>
              <a:t>, and </a:t>
            </a:r>
            <a:r>
              <a:rPr lang="en-US" sz="1400" dirty="0" err="1"/>
              <a:t>M1</a:t>
            </a:r>
            <a:r>
              <a:rPr lang="en-US" sz="1400" dirty="0"/>
              <a:t>-4 zoning districts</a:t>
            </a:r>
          </a:p>
          <a:p>
            <a:endParaRPr lang="en-US" sz="1600" dirty="0"/>
          </a:p>
          <a:p>
            <a:r>
              <a:rPr lang="en-US" sz="1600" b="1" dirty="0">
                <a:solidFill>
                  <a:srgbClr val="FF0000"/>
                </a:solidFill>
              </a:rPr>
              <a:t>Zoning Text Amendments</a:t>
            </a:r>
          </a:p>
          <a:p>
            <a:pPr lvl="1"/>
            <a:r>
              <a:rPr lang="en-US" sz="1400" dirty="0"/>
              <a:t>Creation of the Special Gowanus Mixed Use District</a:t>
            </a:r>
          </a:p>
          <a:p>
            <a:pPr lvl="1"/>
            <a:r>
              <a:rPr lang="en-US" sz="1400" dirty="0"/>
              <a:t>Mapping of an </a:t>
            </a:r>
            <a:r>
              <a:rPr lang="en-US" sz="1400" dirty="0" err="1"/>
              <a:t>MIH</a:t>
            </a:r>
            <a:r>
              <a:rPr lang="en-US" sz="1400" dirty="0"/>
              <a:t> area</a:t>
            </a:r>
          </a:p>
          <a:p>
            <a:endParaRPr lang="en-US" sz="1600" dirty="0"/>
          </a:p>
          <a:p>
            <a:r>
              <a:rPr lang="en-US" sz="1600" b="1" dirty="0">
                <a:solidFill>
                  <a:srgbClr val="FF0000"/>
                </a:solidFill>
              </a:rPr>
              <a:t>City Map Amendments</a:t>
            </a:r>
          </a:p>
          <a:p>
            <a:pPr lvl="1"/>
            <a:r>
              <a:rPr lang="en-US" sz="1400" dirty="0"/>
              <a:t>Mapping of new streets and parkland, elimination of certain streets</a:t>
            </a:r>
          </a:p>
          <a:p>
            <a:endParaRPr lang="en-US" sz="1600" dirty="0"/>
          </a:p>
          <a:p>
            <a:r>
              <a:rPr lang="en-US" sz="1600" b="1" dirty="0">
                <a:solidFill>
                  <a:srgbClr val="FF0000"/>
                </a:solidFill>
              </a:rPr>
              <a:t>Urban Development Action Area Project and Disposition of City Owned Property</a:t>
            </a:r>
          </a:p>
          <a:p>
            <a:pPr lvl="1"/>
            <a:r>
              <a:rPr lang="en-US" sz="1400" dirty="0"/>
              <a:t>Designation of portion of Block 471 as a </a:t>
            </a:r>
            <a:r>
              <a:rPr lang="en-US" sz="1400" dirty="0" err="1"/>
              <a:t>UDAAP</a:t>
            </a:r>
            <a:r>
              <a:rPr lang="en-US" sz="1400" dirty="0"/>
              <a:t> to facilitate the development of the Gowanus Green project</a:t>
            </a:r>
          </a:p>
          <a:p>
            <a:pPr lvl="1"/>
            <a:endParaRPr lang="en-US" sz="1600" dirty="0"/>
          </a:p>
          <a:p>
            <a:r>
              <a:rPr lang="en-US" sz="1600" b="1" dirty="0">
                <a:solidFill>
                  <a:srgbClr val="FF0000"/>
                </a:solidFill>
              </a:rPr>
              <a:t>Disposition of City-Owned Property</a:t>
            </a:r>
          </a:p>
          <a:p>
            <a:pPr lvl="1"/>
            <a:r>
              <a:rPr lang="en-US" sz="1400" dirty="0"/>
              <a:t>To facilitate the transfer of development rights from City-owned property</a:t>
            </a:r>
          </a:p>
        </p:txBody>
      </p:sp>
      <p:sp>
        <p:nvSpPr>
          <p:cNvPr id="5" name="Slide Number Placeholder 4">
            <a:extLst>
              <a:ext uri="{FF2B5EF4-FFF2-40B4-BE49-F238E27FC236}">
                <a16:creationId xmlns:a16="http://schemas.microsoft.com/office/drawing/2014/main" id="{9545EF76-F913-4FB3-81A0-6DEDA954FF42}"/>
              </a:ext>
            </a:extLst>
          </p:cNvPr>
          <p:cNvSpPr>
            <a:spLocks noGrp="1"/>
          </p:cNvSpPr>
          <p:nvPr>
            <p:ph type="sldNum" sz="quarter" idx="4"/>
          </p:nvPr>
        </p:nvSpPr>
        <p:spPr/>
        <p:txBody>
          <a:bodyPr/>
          <a:lstStyle/>
          <a:p>
            <a:pPr marL="19050">
              <a:lnSpc>
                <a:spcPts val="788"/>
              </a:lnSpc>
            </a:pPr>
            <a:fld id="{EE49627E-9C69-7B4C-8439-E20845C887D1}" type="slidenum">
              <a:rPr lang="en-US" smtClean="0"/>
              <a:pPr marL="19050">
                <a:lnSpc>
                  <a:spcPts val="788"/>
                </a:lnSpc>
              </a:pPr>
              <a:t>16</a:t>
            </a:fld>
            <a:endParaRPr lang="en-US"/>
          </a:p>
        </p:txBody>
      </p:sp>
    </p:spTree>
    <p:extLst>
      <p:ext uri="{BB962C8B-B14F-4D97-AF65-F5344CB8AC3E}">
        <p14:creationId xmlns:p14="http://schemas.microsoft.com/office/powerpoint/2010/main" val="201014168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E1F73E7-8963-489A-ACB4-7648516D74BB}"/>
              </a:ext>
            </a:extLst>
          </p:cNvPr>
          <p:cNvSpPr>
            <a:spLocks noGrp="1"/>
          </p:cNvSpPr>
          <p:nvPr>
            <p:ph type="subTitle" idx="10"/>
          </p:nvPr>
        </p:nvSpPr>
        <p:spPr/>
        <p:txBody>
          <a:bodyPr/>
          <a:lstStyle/>
          <a:p>
            <a:r>
              <a:rPr lang="en-US" dirty="0"/>
              <a:t>Special Gowanus Mixed Use District</a:t>
            </a:r>
          </a:p>
        </p:txBody>
      </p:sp>
      <p:sp>
        <p:nvSpPr>
          <p:cNvPr id="3" name="Title 2">
            <a:extLst>
              <a:ext uri="{FF2B5EF4-FFF2-40B4-BE49-F238E27FC236}">
                <a16:creationId xmlns:a16="http://schemas.microsoft.com/office/drawing/2014/main" id="{9C454251-B4C1-4339-A6A3-DD682F14384B}"/>
              </a:ext>
            </a:extLst>
          </p:cNvPr>
          <p:cNvSpPr>
            <a:spLocks noGrp="1"/>
          </p:cNvSpPr>
          <p:nvPr>
            <p:ph type="title"/>
          </p:nvPr>
        </p:nvSpPr>
        <p:spPr/>
        <p:txBody>
          <a:bodyPr/>
          <a:lstStyle/>
          <a:p>
            <a:r>
              <a:rPr lang="en-US" dirty="0"/>
              <a:t>Gowanus Rezoning Framework</a:t>
            </a:r>
          </a:p>
        </p:txBody>
      </p:sp>
      <p:sp>
        <p:nvSpPr>
          <p:cNvPr id="4" name="Text Placeholder 3">
            <a:extLst>
              <a:ext uri="{FF2B5EF4-FFF2-40B4-BE49-F238E27FC236}">
                <a16:creationId xmlns:a16="http://schemas.microsoft.com/office/drawing/2014/main" id="{221CBE77-5149-4BB2-845F-3FB957CCCB75}"/>
              </a:ext>
            </a:extLst>
          </p:cNvPr>
          <p:cNvSpPr>
            <a:spLocks noGrp="1"/>
          </p:cNvSpPr>
          <p:nvPr>
            <p:ph type="body" sz="quarter" idx="12"/>
          </p:nvPr>
        </p:nvSpPr>
        <p:spPr>
          <a:xfrm>
            <a:off x="379561" y="1752599"/>
            <a:ext cx="3505200" cy="4419602"/>
          </a:xfrm>
        </p:spPr>
        <p:txBody>
          <a:bodyPr/>
          <a:lstStyle/>
          <a:p>
            <a:r>
              <a:rPr lang="en-US" sz="1600" dirty="0"/>
              <a:t>Five Subdistricts</a:t>
            </a:r>
          </a:p>
          <a:p>
            <a:pPr lvl="1"/>
            <a:r>
              <a:rPr lang="en-US" sz="1600" dirty="0"/>
              <a:t>Subdistrict A – Fourth Avenue Subdistrict</a:t>
            </a:r>
          </a:p>
          <a:p>
            <a:pPr lvl="1"/>
            <a:r>
              <a:rPr lang="en-US" sz="1600" dirty="0"/>
              <a:t>Subdistrict B – Upland Blocks Subdistrict </a:t>
            </a:r>
          </a:p>
          <a:p>
            <a:pPr lvl="2"/>
            <a:r>
              <a:rPr lang="en-US" sz="1600" dirty="0"/>
              <a:t>Subareas </a:t>
            </a:r>
            <a:r>
              <a:rPr lang="en-US" sz="1600" dirty="0" err="1"/>
              <a:t>B1</a:t>
            </a:r>
            <a:r>
              <a:rPr lang="en-US" sz="1600" dirty="0"/>
              <a:t> and </a:t>
            </a:r>
            <a:r>
              <a:rPr lang="en-US" sz="1600" dirty="0" err="1"/>
              <a:t>B2</a:t>
            </a:r>
            <a:endParaRPr lang="en-US" sz="1600" dirty="0"/>
          </a:p>
          <a:p>
            <a:pPr lvl="1"/>
            <a:r>
              <a:rPr lang="en-US" sz="1600" dirty="0"/>
              <a:t>Subdistrict C – North Canal Corridor Subdistrict</a:t>
            </a:r>
          </a:p>
          <a:p>
            <a:pPr lvl="1"/>
            <a:r>
              <a:rPr lang="en-US" sz="1600" dirty="0"/>
              <a:t>Subdistrict D – South Canal Corridor Subdistrict</a:t>
            </a:r>
          </a:p>
          <a:p>
            <a:pPr lvl="2"/>
            <a:r>
              <a:rPr lang="en-US" sz="1600" dirty="0"/>
              <a:t>Subareas </a:t>
            </a:r>
            <a:r>
              <a:rPr lang="en-US" sz="1600" dirty="0" err="1"/>
              <a:t>D1</a:t>
            </a:r>
            <a:r>
              <a:rPr lang="en-US" sz="1600" dirty="0"/>
              <a:t> through </a:t>
            </a:r>
            <a:r>
              <a:rPr lang="en-US" sz="1600" dirty="0" err="1"/>
              <a:t>D6</a:t>
            </a:r>
            <a:endParaRPr lang="en-US" sz="1600" dirty="0"/>
          </a:p>
          <a:p>
            <a:pPr lvl="1"/>
            <a:r>
              <a:rPr lang="en-US" sz="1600" dirty="0"/>
              <a:t>Subdistrict E – First Street Subdistrict</a:t>
            </a:r>
          </a:p>
          <a:p>
            <a:r>
              <a:rPr lang="en-US" sz="1600" dirty="0"/>
              <a:t>Gowanus Canal Waterfront Access Plan</a:t>
            </a:r>
          </a:p>
        </p:txBody>
      </p:sp>
      <p:sp>
        <p:nvSpPr>
          <p:cNvPr id="5" name="Slide Number Placeholder 4">
            <a:extLst>
              <a:ext uri="{FF2B5EF4-FFF2-40B4-BE49-F238E27FC236}">
                <a16:creationId xmlns:a16="http://schemas.microsoft.com/office/drawing/2014/main" id="{9545EF76-F913-4FB3-81A0-6DEDA954FF42}"/>
              </a:ext>
            </a:extLst>
          </p:cNvPr>
          <p:cNvSpPr>
            <a:spLocks noGrp="1"/>
          </p:cNvSpPr>
          <p:nvPr>
            <p:ph type="sldNum" sz="quarter" idx="4"/>
          </p:nvPr>
        </p:nvSpPr>
        <p:spPr/>
        <p:txBody>
          <a:bodyPr/>
          <a:lstStyle/>
          <a:p>
            <a:pPr marL="19050">
              <a:lnSpc>
                <a:spcPts val="788"/>
              </a:lnSpc>
            </a:pPr>
            <a:fld id="{EE49627E-9C69-7B4C-8439-E20845C887D1}" type="slidenum">
              <a:rPr lang="en-US" smtClean="0"/>
              <a:pPr marL="19050">
                <a:lnSpc>
                  <a:spcPts val="788"/>
                </a:lnSpc>
              </a:pPr>
              <a:t>17</a:t>
            </a:fld>
            <a:endParaRPr lang="en-US"/>
          </a:p>
        </p:txBody>
      </p:sp>
      <p:pic>
        <p:nvPicPr>
          <p:cNvPr id="6" name="Picture 5">
            <a:extLst>
              <a:ext uri="{FF2B5EF4-FFF2-40B4-BE49-F238E27FC236}">
                <a16:creationId xmlns:a16="http://schemas.microsoft.com/office/drawing/2014/main" id="{BEE2F86E-3142-4AF2-A796-82825424DAE1}"/>
              </a:ext>
            </a:extLst>
          </p:cNvPr>
          <p:cNvPicPr>
            <a:picLocks noChangeAspect="1"/>
          </p:cNvPicPr>
          <p:nvPr/>
        </p:nvPicPr>
        <p:blipFill rotWithShape="1">
          <a:blip r:embed="rId2"/>
          <a:srcRect l="48333" t="27778" r="43333" b="5556"/>
          <a:stretch/>
        </p:blipFill>
        <p:spPr>
          <a:xfrm>
            <a:off x="4724400" y="1130968"/>
            <a:ext cx="3360822" cy="5041233"/>
          </a:xfrm>
          <a:prstGeom prst="rect">
            <a:avLst/>
          </a:prstGeom>
        </p:spPr>
      </p:pic>
    </p:spTree>
    <p:extLst>
      <p:ext uri="{BB962C8B-B14F-4D97-AF65-F5344CB8AC3E}">
        <p14:creationId xmlns:p14="http://schemas.microsoft.com/office/powerpoint/2010/main" val="243157148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3E93ED5-9B46-4F29-9907-341EB458B96A}"/>
              </a:ext>
            </a:extLst>
          </p:cNvPr>
          <p:cNvSpPr>
            <a:spLocks noGrp="1"/>
          </p:cNvSpPr>
          <p:nvPr>
            <p:ph type="subTitle" idx="10"/>
          </p:nvPr>
        </p:nvSpPr>
        <p:spPr>
          <a:xfrm>
            <a:off x="356937" y="1197191"/>
            <a:ext cx="8376919" cy="276999"/>
          </a:xfrm>
        </p:spPr>
        <p:txBody>
          <a:bodyPr/>
          <a:lstStyle/>
          <a:p>
            <a:r>
              <a:rPr lang="en-US" sz="2000" b="1" dirty="0"/>
              <a:t>Special Use Regulations</a:t>
            </a:r>
          </a:p>
        </p:txBody>
      </p:sp>
      <p:sp>
        <p:nvSpPr>
          <p:cNvPr id="3" name="Title 2">
            <a:extLst>
              <a:ext uri="{FF2B5EF4-FFF2-40B4-BE49-F238E27FC236}">
                <a16:creationId xmlns:a16="http://schemas.microsoft.com/office/drawing/2014/main" id="{077B9007-3A09-4553-BFA2-FAC6D4214F21}"/>
              </a:ext>
            </a:extLst>
          </p:cNvPr>
          <p:cNvSpPr>
            <a:spLocks noGrp="1"/>
          </p:cNvSpPr>
          <p:nvPr>
            <p:ph type="title"/>
          </p:nvPr>
        </p:nvSpPr>
        <p:spPr>
          <a:xfrm>
            <a:off x="381000" y="424181"/>
            <a:ext cx="8376919" cy="553998"/>
          </a:xfrm>
        </p:spPr>
        <p:txBody>
          <a:bodyPr/>
          <a:lstStyle/>
          <a:p>
            <a:r>
              <a:rPr lang="en-US" sz="3600" dirty="0"/>
              <a:t>Special Gowanus Mixed Use District</a:t>
            </a:r>
          </a:p>
        </p:txBody>
      </p:sp>
      <p:sp>
        <p:nvSpPr>
          <p:cNvPr id="4" name="Text Placeholder 3">
            <a:extLst>
              <a:ext uri="{FF2B5EF4-FFF2-40B4-BE49-F238E27FC236}">
                <a16:creationId xmlns:a16="http://schemas.microsoft.com/office/drawing/2014/main" id="{2C24B8BC-FD7E-4F8D-8917-ED2F6805DFB5}"/>
              </a:ext>
            </a:extLst>
          </p:cNvPr>
          <p:cNvSpPr>
            <a:spLocks noGrp="1"/>
          </p:cNvSpPr>
          <p:nvPr>
            <p:ph type="body" sz="quarter" idx="12"/>
          </p:nvPr>
        </p:nvSpPr>
        <p:spPr/>
        <p:txBody>
          <a:bodyPr/>
          <a:lstStyle/>
          <a:p>
            <a:r>
              <a:rPr lang="en-US" b="1" dirty="0"/>
              <a:t>Gowanus Mix Uses (</a:t>
            </a:r>
            <a:r>
              <a:rPr lang="en-US" b="1" dirty="0" err="1"/>
              <a:t>ZR</a:t>
            </a:r>
            <a:r>
              <a:rPr lang="en-US" b="1" dirty="0"/>
              <a:t> Sec. 139-12)</a:t>
            </a:r>
          </a:p>
          <a:p>
            <a:pPr lvl="1"/>
            <a:r>
              <a:rPr lang="en-US" sz="1600" dirty="0"/>
              <a:t>Uses include light industrial, arts-related, cultural, civic and repair type uses</a:t>
            </a:r>
          </a:p>
          <a:p>
            <a:pPr lvl="1"/>
            <a:r>
              <a:rPr lang="en-US" sz="1600" dirty="0"/>
              <a:t>Floor area ratio bonus available when such uses are incorporated into buildings located within </a:t>
            </a:r>
            <a:r>
              <a:rPr lang="en-US" sz="1600" dirty="0" err="1"/>
              <a:t>M1</a:t>
            </a:r>
            <a:r>
              <a:rPr lang="en-US" sz="1600" dirty="0"/>
              <a:t> Districts paired with </a:t>
            </a:r>
            <a:r>
              <a:rPr lang="en-US" sz="1600" dirty="0" err="1"/>
              <a:t>R7</a:t>
            </a:r>
            <a:r>
              <a:rPr lang="en-US" sz="1600" dirty="0"/>
              <a:t>-2 and </a:t>
            </a:r>
            <a:r>
              <a:rPr lang="en-US" sz="1600" dirty="0" err="1"/>
              <a:t>R7X</a:t>
            </a:r>
            <a:r>
              <a:rPr lang="en-US" sz="1600" dirty="0"/>
              <a:t> Districts</a:t>
            </a:r>
          </a:p>
          <a:p>
            <a:pPr marL="457200" lvl="1" indent="0">
              <a:buNone/>
            </a:pPr>
            <a:endParaRPr lang="en-US" dirty="0"/>
          </a:p>
          <a:p>
            <a:r>
              <a:rPr lang="en-US" b="1" dirty="0"/>
              <a:t>Gowanus Retail and Entertainment Uses (</a:t>
            </a:r>
            <a:r>
              <a:rPr lang="en-US" b="1" dirty="0" err="1"/>
              <a:t>ZR</a:t>
            </a:r>
            <a:r>
              <a:rPr lang="en-US" b="1" dirty="0"/>
              <a:t> Sec. 139-13)</a:t>
            </a:r>
          </a:p>
          <a:p>
            <a:pPr lvl="1"/>
            <a:r>
              <a:rPr lang="en-US" sz="1600" dirty="0"/>
              <a:t>Wide range of retail and entertainment-related uses including restaurants, retail stores, art galleries, etc.</a:t>
            </a:r>
          </a:p>
          <a:p>
            <a:pPr lvl="1"/>
            <a:r>
              <a:rPr lang="en-US" sz="1600" dirty="0"/>
              <a:t>Ground floors on primary street frontages are limited to Gowanus Retail and Entertainment Uses</a:t>
            </a:r>
          </a:p>
          <a:p>
            <a:pPr marL="91440" indent="0">
              <a:buNone/>
            </a:pPr>
            <a:endParaRPr lang="en-US" dirty="0"/>
          </a:p>
          <a:p>
            <a:r>
              <a:rPr lang="en-US" b="1" dirty="0"/>
              <a:t>Physical Culture or Health Establishment Uses Permitted As-of-Right</a:t>
            </a:r>
          </a:p>
          <a:p>
            <a:pPr marL="91440" indent="0">
              <a:buNone/>
            </a:pPr>
            <a:endParaRPr lang="en-US" dirty="0"/>
          </a:p>
          <a:p>
            <a:r>
              <a:rPr lang="en-US" b="1" dirty="0"/>
              <a:t>Transient Hotels require CPC Special Permit</a:t>
            </a:r>
          </a:p>
          <a:p>
            <a:pPr marL="91440" indent="0">
              <a:buNone/>
            </a:pPr>
            <a:endParaRPr lang="en-US" dirty="0"/>
          </a:p>
        </p:txBody>
      </p:sp>
      <p:sp>
        <p:nvSpPr>
          <p:cNvPr id="5" name="Slide Number Placeholder 4">
            <a:extLst>
              <a:ext uri="{FF2B5EF4-FFF2-40B4-BE49-F238E27FC236}">
                <a16:creationId xmlns:a16="http://schemas.microsoft.com/office/drawing/2014/main" id="{CB5EDAEC-F757-4665-8D3E-E1AFCD89F5C1}"/>
              </a:ext>
            </a:extLst>
          </p:cNvPr>
          <p:cNvSpPr>
            <a:spLocks noGrp="1"/>
          </p:cNvSpPr>
          <p:nvPr>
            <p:ph type="sldNum" sz="quarter" idx="4"/>
          </p:nvPr>
        </p:nvSpPr>
        <p:spPr/>
        <p:txBody>
          <a:bodyPr/>
          <a:lstStyle/>
          <a:p>
            <a:pPr marL="19050">
              <a:lnSpc>
                <a:spcPts val="788"/>
              </a:lnSpc>
            </a:pPr>
            <a:fld id="{EE49627E-9C69-7B4C-8439-E20845C887D1}" type="slidenum">
              <a:rPr lang="en-US" smtClean="0"/>
              <a:pPr marL="19050">
                <a:lnSpc>
                  <a:spcPts val="788"/>
                </a:lnSpc>
              </a:pPr>
              <a:t>18</a:t>
            </a:fld>
            <a:endParaRPr lang="en-US"/>
          </a:p>
        </p:txBody>
      </p:sp>
    </p:spTree>
    <p:extLst>
      <p:ext uri="{BB962C8B-B14F-4D97-AF65-F5344CB8AC3E}">
        <p14:creationId xmlns:p14="http://schemas.microsoft.com/office/powerpoint/2010/main" val="405335754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3E93ED5-9B46-4F29-9907-341EB458B96A}"/>
              </a:ext>
            </a:extLst>
          </p:cNvPr>
          <p:cNvSpPr>
            <a:spLocks noGrp="1"/>
          </p:cNvSpPr>
          <p:nvPr>
            <p:ph type="subTitle" idx="10"/>
          </p:nvPr>
        </p:nvSpPr>
        <p:spPr>
          <a:xfrm>
            <a:off x="356937" y="1197191"/>
            <a:ext cx="8376919" cy="276999"/>
          </a:xfrm>
        </p:spPr>
        <p:txBody>
          <a:bodyPr/>
          <a:lstStyle/>
          <a:p>
            <a:r>
              <a:rPr lang="en-US" sz="2000" b="1" dirty="0"/>
              <a:t>Zoning Districts – Permitted FAR</a:t>
            </a:r>
          </a:p>
        </p:txBody>
      </p:sp>
      <p:sp>
        <p:nvSpPr>
          <p:cNvPr id="3" name="Title 2">
            <a:extLst>
              <a:ext uri="{FF2B5EF4-FFF2-40B4-BE49-F238E27FC236}">
                <a16:creationId xmlns:a16="http://schemas.microsoft.com/office/drawing/2014/main" id="{077B9007-3A09-4553-BFA2-FAC6D4214F21}"/>
              </a:ext>
            </a:extLst>
          </p:cNvPr>
          <p:cNvSpPr>
            <a:spLocks noGrp="1"/>
          </p:cNvSpPr>
          <p:nvPr>
            <p:ph type="title"/>
          </p:nvPr>
        </p:nvSpPr>
        <p:spPr>
          <a:xfrm>
            <a:off x="337351" y="244006"/>
            <a:ext cx="8376919" cy="553998"/>
          </a:xfrm>
        </p:spPr>
        <p:txBody>
          <a:bodyPr/>
          <a:lstStyle/>
          <a:p>
            <a:r>
              <a:rPr lang="en-US" sz="3600" dirty="0"/>
              <a:t>Special Gowanus Mixed Use District</a:t>
            </a:r>
          </a:p>
        </p:txBody>
      </p:sp>
      <p:pic>
        <p:nvPicPr>
          <p:cNvPr id="6" name="Picture 5">
            <a:extLst>
              <a:ext uri="{FF2B5EF4-FFF2-40B4-BE49-F238E27FC236}">
                <a16:creationId xmlns:a16="http://schemas.microsoft.com/office/drawing/2014/main" id="{9A375B86-C2D9-4849-B92B-EEA464DAABC4}"/>
              </a:ext>
            </a:extLst>
          </p:cNvPr>
          <p:cNvPicPr>
            <a:picLocks noChangeAspect="1"/>
          </p:cNvPicPr>
          <p:nvPr/>
        </p:nvPicPr>
        <p:blipFill rotWithShape="1">
          <a:blip r:embed="rId2"/>
          <a:srcRect l="35833" t="21852" r="35833" b="4074"/>
          <a:stretch/>
        </p:blipFill>
        <p:spPr>
          <a:xfrm>
            <a:off x="5343880" y="804756"/>
            <a:ext cx="3598046" cy="5291244"/>
          </a:xfrm>
          <a:prstGeom prst="rect">
            <a:avLst/>
          </a:prstGeom>
        </p:spPr>
      </p:pic>
      <p:pic>
        <p:nvPicPr>
          <p:cNvPr id="7" name="Picture 6">
            <a:extLst>
              <a:ext uri="{FF2B5EF4-FFF2-40B4-BE49-F238E27FC236}">
                <a16:creationId xmlns:a16="http://schemas.microsoft.com/office/drawing/2014/main" id="{65D406EA-6733-4E61-9752-C055B42C0DFC}"/>
              </a:ext>
            </a:extLst>
          </p:cNvPr>
          <p:cNvPicPr>
            <a:picLocks noChangeAspect="1"/>
          </p:cNvPicPr>
          <p:nvPr/>
        </p:nvPicPr>
        <p:blipFill rotWithShape="1">
          <a:blip r:embed="rId3"/>
          <a:srcRect l="35833" t="33703" r="14166" b="12964"/>
          <a:stretch/>
        </p:blipFill>
        <p:spPr>
          <a:xfrm>
            <a:off x="0" y="2087302"/>
            <a:ext cx="5222660" cy="3133596"/>
          </a:xfrm>
          <a:prstGeom prst="rect">
            <a:avLst/>
          </a:prstGeom>
        </p:spPr>
      </p:pic>
      <p:sp>
        <p:nvSpPr>
          <p:cNvPr id="4" name="Text Placeholder 3">
            <a:extLst>
              <a:ext uri="{FF2B5EF4-FFF2-40B4-BE49-F238E27FC236}">
                <a16:creationId xmlns:a16="http://schemas.microsoft.com/office/drawing/2014/main" id="{2C24B8BC-FD7E-4F8D-8917-ED2F6805DFB5}"/>
              </a:ext>
            </a:extLst>
          </p:cNvPr>
          <p:cNvSpPr>
            <a:spLocks noGrp="1"/>
          </p:cNvSpPr>
          <p:nvPr>
            <p:ph type="body" sz="quarter" idx="12"/>
          </p:nvPr>
        </p:nvSpPr>
        <p:spPr>
          <a:xfrm>
            <a:off x="381000" y="1524000"/>
            <a:ext cx="3810000" cy="4572000"/>
          </a:xfrm>
        </p:spPr>
        <p:txBody>
          <a:bodyPr/>
          <a:lstStyle/>
          <a:p>
            <a:endParaRPr lang="en-US" dirty="0"/>
          </a:p>
        </p:txBody>
      </p:sp>
      <p:sp>
        <p:nvSpPr>
          <p:cNvPr id="5" name="Slide Number Placeholder 4">
            <a:extLst>
              <a:ext uri="{FF2B5EF4-FFF2-40B4-BE49-F238E27FC236}">
                <a16:creationId xmlns:a16="http://schemas.microsoft.com/office/drawing/2014/main" id="{CB5EDAEC-F757-4665-8D3E-E1AFCD89F5C1}"/>
              </a:ext>
            </a:extLst>
          </p:cNvPr>
          <p:cNvSpPr>
            <a:spLocks noGrp="1"/>
          </p:cNvSpPr>
          <p:nvPr>
            <p:ph type="sldNum" sz="quarter" idx="4"/>
          </p:nvPr>
        </p:nvSpPr>
        <p:spPr/>
        <p:txBody>
          <a:bodyPr/>
          <a:lstStyle/>
          <a:p>
            <a:pPr marL="19050">
              <a:lnSpc>
                <a:spcPts val="788"/>
              </a:lnSpc>
            </a:pPr>
            <a:fld id="{EE49627E-9C69-7B4C-8439-E20845C887D1}" type="slidenum">
              <a:rPr lang="en-US" smtClean="0"/>
              <a:pPr marL="19050">
                <a:lnSpc>
                  <a:spcPts val="788"/>
                </a:lnSpc>
              </a:pPr>
              <a:t>19</a:t>
            </a:fld>
            <a:endParaRPr lang="en-US"/>
          </a:p>
        </p:txBody>
      </p:sp>
    </p:spTree>
    <p:extLst>
      <p:ext uri="{BB962C8B-B14F-4D97-AF65-F5344CB8AC3E}">
        <p14:creationId xmlns:p14="http://schemas.microsoft.com/office/powerpoint/2010/main" val="31981283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6C0469D-24F4-49B8-9BA1-6CA0FCC857B4}"/>
              </a:ext>
            </a:extLst>
          </p:cNvPr>
          <p:cNvSpPr>
            <a:spLocks noGrp="1"/>
          </p:cNvSpPr>
          <p:nvPr>
            <p:ph type="title"/>
          </p:nvPr>
        </p:nvSpPr>
        <p:spPr>
          <a:xfrm>
            <a:off x="381000" y="424181"/>
            <a:ext cx="8376919" cy="692497"/>
          </a:xfrm>
        </p:spPr>
        <p:txBody>
          <a:bodyPr/>
          <a:lstStyle/>
          <a:p>
            <a:r>
              <a:rPr lang="en-US" dirty="0"/>
              <a:t>Background</a:t>
            </a:r>
          </a:p>
        </p:txBody>
      </p:sp>
    </p:spTree>
    <p:extLst>
      <p:ext uri="{BB962C8B-B14F-4D97-AF65-F5344CB8AC3E}">
        <p14:creationId xmlns:p14="http://schemas.microsoft.com/office/powerpoint/2010/main" val="17469726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3E93ED5-9B46-4F29-9907-341EB458B96A}"/>
              </a:ext>
            </a:extLst>
          </p:cNvPr>
          <p:cNvSpPr>
            <a:spLocks noGrp="1"/>
          </p:cNvSpPr>
          <p:nvPr>
            <p:ph type="subTitle" idx="10"/>
          </p:nvPr>
        </p:nvSpPr>
        <p:spPr>
          <a:xfrm>
            <a:off x="356937" y="1197191"/>
            <a:ext cx="8376919" cy="276999"/>
          </a:xfrm>
        </p:spPr>
        <p:txBody>
          <a:bodyPr/>
          <a:lstStyle/>
          <a:p>
            <a:r>
              <a:rPr lang="en-US" sz="2000" b="1" dirty="0"/>
              <a:t>Bulk Regulations – Floor Area Regulations </a:t>
            </a:r>
          </a:p>
        </p:txBody>
      </p:sp>
      <p:sp>
        <p:nvSpPr>
          <p:cNvPr id="3" name="Title 2">
            <a:extLst>
              <a:ext uri="{FF2B5EF4-FFF2-40B4-BE49-F238E27FC236}">
                <a16:creationId xmlns:a16="http://schemas.microsoft.com/office/drawing/2014/main" id="{077B9007-3A09-4553-BFA2-FAC6D4214F21}"/>
              </a:ext>
            </a:extLst>
          </p:cNvPr>
          <p:cNvSpPr>
            <a:spLocks noGrp="1"/>
          </p:cNvSpPr>
          <p:nvPr>
            <p:ph type="title"/>
          </p:nvPr>
        </p:nvSpPr>
        <p:spPr>
          <a:xfrm>
            <a:off x="381000" y="424181"/>
            <a:ext cx="8376919" cy="553998"/>
          </a:xfrm>
        </p:spPr>
        <p:txBody>
          <a:bodyPr/>
          <a:lstStyle/>
          <a:p>
            <a:r>
              <a:rPr lang="en-US" sz="3600" dirty="0"/>
              <a:t>Special Gowanus Mixed Use District</a:t>
            </a:r>
          </a:p>
        </p:txBody>
      </p:sp>
      <p:sp>
        <p:nvSpPr>
          <p:cNvPr id="4" name="Text Placeholder 3">
            <a:extLst>
              <a:ext uri="{FF2B5EF4-FFF2-40B4-BE49-F238E27FC236}">
                <a16:creationId xmlns:a16="http://schemas.microsoft.com/office/drawing/2014/main" id="{2C24B8BC-FD7E-4F8D-8917-ED2F6805DFB5}"/>
              </a:ext>
            </a:extLst>
          </p:cNvPr>
          <p:cNvSpPr>
            <a:spLocks noGrp="1"/>
          </p:cNvSpPr>
          <p:nvPr>
            <p:ph type="body" sz="quarter" idx="12"/>
          </p:nvPr>
        </p:nvSpPr>
        <p:spPr>
          <a:xfrm>
            <a:off x="381000" y="1271141"/>
            <a:ext cx="7620000" cy="4191000"/>
          </a:xfrm>
        </p:spPr>
        <p:txBody>
          <a:bodyPr/>
          <a:lstStyle/>
          <a:p>
            <a:endParaRPr lang="en-US" dirty="0"/>
          </a:p>
          <a:p>
            <a:r>
              <a:rPr lang="en-US" b="1" dirty="0"/>
              <a:t>Increase with Non-Residential and Gowanus Mix Uses (</a:t>
            </a:r>
            <a:r>
              <a:rPr lang="en-US" b="1" dirty="0" err="1"/>
              <a:t>ZR</a:t>
            </a:r>
            <a:r>
              <a:rPr lang="en-US" b="1" dirty="0"/>
              <a:t> Sec. 139-212)</a:t>
            </a:r>
          </a:p>
          <a:p>
            <a:pPr lvl="1"/>
            <a:r>
              <a:rPr lang="en-US" sz="1600" dirty="0"/>
              <a:t>Up to 0.2 FAR bonus for including non-residential uses and up to 0.4 FAR bonus available for including Gowanus Mix Uses in </a:t>
            </a:r>
            <a:r>
              <a:rPr lang="en-US" sz="1600" dirty="0" err="1"/>
              <a:t>M1</a:t>
            </a:r>
            <a:r>
              <a:rPr lang="en-US" sz="1600" dirty="0"/>
              <a:t> Districts paired with </a:t>
            </a:r>
            <a:r>
              <a:rPr lang="en-US" sz="1600" dirty="0" err="1"/>
              <a:t>R7</a:t>
            </a:r>
            <a:r>
              <a:rPr lang="en-US" sz="1600" dirty="0"/>
              <a:t>-2 and </a:t>
            </a:r>
            <a:r>
              <a:rPr lang="en-US" sz="1600" dirty="0" err="1"/>
              <a:t>R7X</a:t>
            </a:r>
            <a:r>
              <a:rPr lang="en-US" sz="1600" dirty="0"/>
              <a:t> districts</a:t>
            </a:r>
          </a:p>
          <a:p>
            <a:pPr marL="457200" lvl="1" indent="0">
              <a:buNone/>
            </a:pPr>
            <a:endParaRPr lang="en-US" dirty="0"/>
          </a:p>
          <a:p>
            <a:r>
              <a:rPr lang="en-US" b="1" dirty="0"/>
              <a:t>Certification for Transit Improvements</a:t>
            </a:r>
          </a:p>
          <a:p>
            <a:pPr lvl="1"/>
            <a:r>
              <a:rPr lang="en-US" sz="1600" dirty="0"/>
              <a:t>20% FAR increase available for transit improvements in Commercial Districts</a:t>
            </a:r>
          </a:p>
          <a:p>
            <a:pPr marL="457200" lvl="1" indent="0">
              <a:buNone/>
            </a:pPr>
            <a:endParaRPr lang="en-US" sz="1600" dirty="0"/>
          </a:p>
          <a:p>
            <a:r>
              <a:rPr lang="en-US" b="1" dirty="0"/>
              <a:t>Schools</a:t>
            </a:r>
          </a:p>
          <a:p>
            <a:pPr lvl="1"/>
            <a:r>
              <a:rPr lang="en-US" sz="1600" dirty="0"/>
              <a:t>Schools built for NYC Dept. of Ed. can be exempted from floor area</a:t>
            </a:r>
          </a:p>
          <a:p>
            <a:pPr lvl="1"/>
            <a:endParaRPr lang="en-US" dirty="0"/>
          </a:p>
          <a:p>
            <a:r>
              <a:rPr lang="en-US" b="1" dirty="0"/>
              <a:t>Comfort Stations</a:t>
            </a:r>
          </a:p>
          <a:p>
            <a:pPr lvl="1"/>
            <a:r>
              <a:rPr lang="en-US" sz="1600" dirty="0"/>
              <a:t>For buildings fronting on </a:t>
            </a:r>
            <a:r>
              <a:rPr lang="en-US" sz="1600" dirty="0" err="1"/>
              <a:t>WPAAs</a:t>
            </a:r>
            <a:r>
              <a:rPr lang="en-US" sz="1600" dirty="0"/>
              <a:t>, floor area exemption available for construction of comfortable stations</a:t>
            </a:r>
          </a:p>
          <a:p>
            <a:pPr lvl="1"/>
            <a:endParaRPr lang="en-US" sz="1600" dirty="0"/>
          </a:p>
        </p:txBody>
      </p:sp>
      <p:sp>
        <p:nvSpPr>
          <p:cNvPr id="5" name="Slide Number Placeholder 4">
            <a:extLst>
              <a:ext uri="{FF2B5EF4-FFF2-40B4-BE49-F238E27FC236}">
                <a16:creationId xmlns:a16="http://schemas.microsoft.com/office/drawing/2014/main" id="{CB5EDAEC-F757-4665-8D3E-E1AFCD89F5C1}"/>
              </a:ext>
            </a:extLst>
          </p:cNvPr>
          <p:cNvSpPr>
            <a:spLocks noGrp="1"/>
          </p:cNvSpPr>
          <p:nvPr>
            <p:ph type="sldNum" sz="quarter" idx="4"/>
          </p:nvPr>
        </p:nvSpPr>
        <p:spPr/>
        <p:txBody>
          <a:bodyPr/>
          <a:lstStyle/>
          <a:p>
            <a:pPr marL="19050">
              <a:lnSpc>
                <a:spcPts val="788"/>
              </a:lnSpc>
            </a:pPr>
            <a:fld id="{EE49627E-9C69-7B4C-8439-E20845C887D1}" type="slidenum">
              <a:rPr lang="en-US" smtClean="0"/>
              <a:pPr marL="19050">
                <a:lnSpc>
                  <a:spcPts val="788"/>
                </a:lnSpc>
              </a:pPr>
              <a:t>20</a:t>
            </a:fld>
            <a:endParaRPr lang="en-US"/>
          </a:p>
        </p:txBody>
      </p:sp>
    </p:spTree>
    <p:extLst>
      <p:ext uri="{BB962C8B-B14F-4D97-AF65-F5344CB8AC3E}">
        <p14:creationId xmlns:p14="http://schemas.microsoft.com/office/powerpoint/2010/main" val="371011511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3E93ED5-9B46-4F29-9907-341EB458B96A}"/>
              </a:ext>
            </a:extLst>
          </p:cNvPr>
          <p:cNvSpPr>
            <a:spLocks noGrp="1"/>
          </p:cNvSpPr>
          <p:nvPr>
            <p:ph type="subTitle" idx="10"/>
          </p:nvPr>
        </p:nvSpPr>
        <p:spPr>
          <a:xfrm>
            <a:off x="356937" y="1119013"/>
            <a:ext cx="8376919" cy="276999"/>
          </a:xfrm>
        </p:spPr>
        <p:txBody>
          <a:bodyPr/>
          <a:lstStyle/>
          <a:p>
            <a:r>
              <a:rPr lang="en-US" sz="2000" b="1" dirty="0"/>
              <a:t>Bulk Regulations – Height</a:t>
            </a:r>
          </a:p>
        </p:txBody>
      </p:sp>
      <p:sp>
        <p:nvSpPr>
          <p:cNvPr id="3" name="Title 2">
            <a:extLst>
              <a:ext uri="{FF2B5EF4-FFF2-40B4-BE49-F238E27FC236}">
                <a16:creationId xmlns:a16="http://schemas.microsoft.com/office/drawing/2014/main" id="{077B9007-3A09-4553-BFA2-FAC6D4214F21}"/>
              </a:ext>
            </a:extLst>
          </p:cNvPr>
          <p:cNvSpPr>
            <a:spLocks noGrp="1"/>
          </p:cNvSpPr>
          <p:nvPr>
            <p:ph type="title"/>
          </p:nvPr>
        </p:nvSpPr>
        <p:spPr>
          <a:xfrm>
            <a:off x="381000" y="424181"/>
            <a:ext cx="8376919" cy="553998"/>
          </a:xfrm>
        </p:spPr>
        <p:txBody>
          <a:bodyPr/>
          <a:lstStyle/>
          <a:p>
            <a:r>
              <a:rPr lang="en-US" sz="3600" dirty="0"/>
              <a:t>Special Gowanus Mixed Use District</a:t>
            </a:r>
          </a:p>
        </p:txBody>
      </p:sp>
      <p:sp>
        <p:nvSpPr>
          <p:cNvPr id="4" name="Text Placeholder 3">
            <a:extLst>
              <a:ext uri="{FF2B5EF4-FFF2-40B4-BE49-F238E27FC236}">
                <a16:creationId xmlns:a16="http://schemas.microsoft.com/office/drawing/2014/main" id="{2C24B8BC-FD7E-4F8D-8917-ED2F6805DFB5}"/>
              </a:ext>
            </a:extLst>
          </p:cNvPr>
          <p:cNvSpPr>
            <a:spLocks noGrp="1"/>
          </p:cNvSpPr>
          <p:nvPr>
            <p:ph type="body" sz="quarter" idx="12"/>
          </p:nvPr>
        </p:nvSpPr>
        <p:spPr>
          <a:xfrm>
            <a:off x="381000" y="1524000"/>
            <a:ext cx="3810000" cy="4572000"/>
          </a:xfrm>
        </p:spPr>
        <p:txBody>
          <a:bodyPr/>
          <a:lstStyle/>
          <a:p>
            <a:r>
              <a:rPr lang="en-US" dirty="0"/>
              <a:t>Height and setback regulations vary by subdistricts and subareas</a:t>
            </a:r>
          </a:p>
          <a:p>
            <a:endParaRPr lang="en-US" dirty="0"/>
          </a:p>
          <a:p>
            <a:r>
              <a:rPr lang="en-US" dirty="0"/>
              <a:t>Increased heights contemplated along Third and Fourth Avenue corridors as well as large sites front Gowanus Canal</a:t>
            </a:r>
          </a:p>
          <a:p>
            <a:endParaRPr lang="en-US" dirty="0"/>
          </a:p>
          <a:p>
            <a:r>
              <a:rPr lang="en-US" dirty="0"/>
              <a:t>Tower regulations permitted for Subdistricts C and D</a:t>
            </a:r>
          </a:p>
          <a:p>
            <a:endParaRPr lang="en-US" dirty="0"/>
          </a:p>
          <a:p>
            <a:r>
              <a:rPr lang="en-US" dirty="0"/>
              <a:t>Specific rules vary by subdistrict/ subarea to specifically guide development and ensure access to light, air and views of Canal</a:t>
            </a:r>
          </a:p>
        </p:txBody>
      </p:sp>
      <p:sp>
        <p:nvSpPr>
          <p:cNvPr id="5" name="Slide Number Placeholder 4">
            <a:extLst>
              <a:ext uri="{FF2B5EF4-FFF2-40B4-BE49-F238E27FC236}">
                <a16:creationId xmlns:a16="http://schemas.microsoft.com/office/drawing/2014/main" id="{CB5EDAEC-F757-4665-8D3E-E1AFCD89F5C1}"/>
              </a:ext>
            </a:extLst>
          </p:cNvPr>
          <p:cNvSpPr>
            <a:spLocks noGrp="1"/>
          </p:cNvSpPr>
          <p:nvPr>
            <p:ph type="sldNum" sz="quarter" idx="4"/>
          </p:nvPr>
        </p:nvSpPr>
        <p:spPr/>
        <p:txBody>
          <a:bodyPr/>
          <a:lstStyle/>
          <a:p>
            <a:pPr marL="19050">
              <a:lnSpc>
                <a:spcPts val="788"/>
              </a:lnSpc>
            </a:pPr>
            <a:fld id="{EE49627E-9C69-7B4C-8439-E20845C887D1}" type="slidenum">
              <a:rPr lang="en-US" smtClean="0"/>
              <a:pPr marL="19050">
                <a:lnSpc>
                  <a:spcPts val="788"/>
                </a:lnSpc>
              </a:pPr>
              <a:t>21</a:t>
            </a:fld>
            <a:endParaRPr lang="en-US"/>
          </a:p>
        </p:txBody>
      </p:sp>
      <p:pic>
        <p:nvPicPr>
          <p:cNvPr id="6" name="Picture 5">
            <a:extLst>
              <a:ext uri="{FF2B5EF4-FFF2-40B4-BE49-F238E27FC236}">
                <a16:creationId xmlns:a16="http://schemas.microsoft.com/office/drawing/2014/main" id="{2BFC42F7-D81E-4160-B871-A611C7DCA384}"/>
              </a:ext>
            </a:extLst>
          </p:cNvPr>
          <p:cNvPicPr>
            <a:picLocks noChangeAspect="1"/>
          </p:cNvPicPr>
          <p:nvPr/>
        </p:nvPicPr>
        <p:blipFill rotWithShape="1">
          <a:blip r:embed="rId2"/>
          <a:srcRect l="51667" t="15538" r="36667" b="18889"/>
          <a:stretch/>
        </p:blipFill>
        <p:spPr>
          <a:xfrm>
            <a:off x="4191000" y="1045744"/>
            <a:ext cx="4719826" cy="4974056"/>
          </a:xfrm>
          <a:prstGeom prst="rect">
            <a:avLst/>
          </a:prstGeom>
        </p:spPr>
      </p:pic>
    </p:spTree>
    <p:extLst>
      <p:ext uri="{BB962C8B-B14F-4D97-AF65-F5344CB8AC3E}">
        <p14:creationId xmlns:p14="http://schemas.microsoft.com/office/powerpoint/2010/main" val="136522776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3E93ED5-9B46-4F29-9907-341EB458B96A}"/>
              </a:ext>
            </a:extLst>
          </p:cNvPr>
          <p:cNvSpPr>
            <a:spLocks noGrp="1"/>
          </p:cNvSpPr>
          <p:nvPr>
            <p:ph type="subTitle" idx="10"/>
          </p:nvPr>
        </p:nvSpPr>
        <p:spPr>
          <a:xfrm>
            <a:off x="356937" y="1197191"/>
            <a:ext cx="8376919" cy="276999"/>
          </a:xfrm>
        </p:spPr>
        <p:txBody>
          <a:bodyPr/>
          <a:lstStyle/>
          <a:p>
            <a:r>
              <a:rPr lang="en-US" sz="2000" b="1" dirty="0"/>
              <a:t>Waterfront Access Plan</a:t>
            </a:r>
          </a:p>
        </p:txBody>
      </p:sp>
      <p:sp>
        <p:nvSpPr>
          <p:cNvPr id="3" name="Title 2">
            <a:extLst>
              <a:ext uri="{FF2B5EF4-FFF2-40B4-BE49-F238E27FC236}">
                <a16:creationId xmlns:a16="http://schemas.microsoft.com/office/drawing/2014/main" id="{077B9007-3A09-4553-BFA2-FAC6D4214F21}"/>
              </a:ext>
            </a:extLst>
          </p:cNvPr>
          <p:cNvSpPr>
            <a:spLocks noGrp="1"/>
          </p:cNvSpPr>
          <p:nvPr>
            <p:ph type="title"/>
          </p:nvPr>
        </p:nvSpPr>
        <p:spPr>
          <a:xfrm>
            <a:off x="381000" y="424181"/>
            <a:ext cx="8376919" cy="553998"/>
          </a:xfrm>
        </p:spPr>
        <p:txBody>
          <a:bodyPr/>
          <a:lstStyle/>
          <a:p>
            <a:r>
              <a:rPr lang="en-US" sz="3600" dirty="0"/>
              <a:t>Special Gowanus Mixed Use District</a:t>
            </a:r>
          </a:p>
        </p:txBody>
      </p:sp>
      <p:pic>
        <p:nvPicPr>
          <p:cNvPr id="7" name="Picture 6">
            <a:extLst>
              <a:ext uri="{FF2B5EF4-FFF2-40B4-BE49-F238E27FC236}">
                <a16:creationId xmlns:a16="http://schemas.microsoft.com/office/drawing/2014/main" id="{F16C9CA6-07A2-4FDF-8533-8349CA1554F8}"/>
              </a:ext>
            </a:extLst>
          </p:cNvPr>
          <p:cNvPicPr>
            <a:picLocks noChangeAspect="1"/>
          </p:cNvPicPr>
          <p:nvPr/>
        </p:nvPicPr>
        <p:blipFill rotWithShape="1">
          <a:blip r:embed="rId2"/>
          <a:srcRect l="50833" t="45556" r="37500" b="1111"/>
          <a:stretch/>
        </p:blipFill>
        <p:spPr>
          <a:xfrm>
            <a:off x="4038600" y="1524000"/>
            <a:ext cx="4833312" cy="4292105"/>
          </a:xfrm>
          <a:prstGeom prst="rect">
            <a:avLst/>
          </a:prstGeom>
        </p:spPr>
      </p:pic>
      <p:sp>
        <p:nvSpPr>
          <p:cNvPr id="4" name="Text Placeholder 3">
            <a:extLst>
              <a:ext uri="{FF2B5EF4-FFF2-40B4-BE49-F238E27FC236}">
                <a16:creationId xmlns:a16="http://schemas.microsoft.com/office/drawing/2014/main" id="{2C24B8BC-FD7E-4F8D-8917-ED2F6805DFB5}"/>
              </a:ext>
            </a:extLst>
          </p:cNvPr>
          <p:cNvSpPr>
            <a:spLocks noGrp="1"/>
          </p:cNvSpPr>
          <p:nvPr>
            <p:ph type="body" sz="quarter" idx="12"/>
          </p:nvPr>
        </p:nvSpPr>
        <p:spPr>
          <a:xfrm>
            <a:off x="381000" y="1524000"/>
            <a:ext cx="3429000" cy="4572000"/>
          </a:xfrm>
        </p:spPr>
        <p:txBody>
          <a:bodyPr/>
          <a:lstStyle/>
          <a:p>
            <a:r>
              <a:rPr lang="en-US" dirty="0"/>
              <a:t>All blocks/zoning lot adjoining Gowanus Canal are waterfront blocks/zoning lots</a:t>
            </a:r>
          </a:p>
          <a:p>
            <a:r>
              <a:rPr lang="en-US" dirty="0"/>
              <a:t>Waterfront Access Plan tailors waterfront public access to unique built environment and features of the Canal</a:t>
            </a:r>
          </a:p>
          <a:p>
            <a:r>
              <a:rPr lang="en-US" dirty="0"/>
              <a:t>WAP dictates the public amenities (visual corridors, waterfront public access, supplemental public access)</a:t>
            </a:r>
          </a:p>
          <a:p>
            <a:r>
              <a:rPr lang="en-US" dirty="0"/>
              <a:t>Zoning lots with 5.0 FAR must provide 20% of lot area as </a:t>
            </a:r>
            <a:r>
              <a:rPr lang="en-US" dirty="0" err="1"/>
              <a:t>WPAA</a:t>
            </a:r>
            <a:r>
              <a:rPr lang="en-US" dirty="0"/>
              <a:t>, zoning lots with 3.0 FAR must provide 20% </a:t>
            </a:r>
            <a:r>
              <a:rPr lang="en-US" dirty="0" err="1"/>
              <a:t>WPAA</a:t>
            </a:r>
            <a:endParaRPr lang="en-US" dirty="0"/>
          </a:p>
        </p:txBody>
      </p:sp>
      <p:sp>
        <p:nvSpPr>
          <p:cNvPr id="5" name="Slide Number Placeholder 4">
            <a:extLst>
              <a:ext uri="{FF2B5EF4-FFF2-40B4-BE49-F238E27FC236}">
                <a16:creationId xmlns:a16="http://schemas.microsoft.com/office/drawing/2014/main" id="{CB5EDAEC-F757-4665-8D3E-E1AFCD89F5C1}"/>
              </a:ext>
            </a:extLst>
          </p:cNvPr>
          <p:cNvSpPr>
            <a:spLocks noGrp="1"/>
          </p:cNvSpPr>
          <p:nvPr>
            <p:ph type="sldNum" sz="quarter" idx="4"/>
          </p:nvPr>
        </p:nvSpPr>
        <p:spPr/>
        <p:txBody>
          <a:bodyPr/>
          <a:lstStyle/>
          <a:p>
            <a:pPr marL="19050">
              <a:lnSpc>
                <a:spcPts val="788"/>
              </a:lnSpc>
            </a:pPr>
            <a:fld id="{EE49627E-9C69-7B4C-8439-E20845C887D1}" type="slidenum">
              <a:rPr lang="en-US" smtClean="0"/>
              <a:pPr marL="19050">
                <a:lnSpc>
                  <a:spcPts val="788"/>
                </a:lnSpc>
              </a:pPr>
              <a:t>22</a:t>
            </a:fld>
            <a:endParaRPr lang="en-US"/>
          </a:p>
        </p:txBody>
      </p:sp>
    </p:spTree>
    <p:extLst>
      <p:ext uri="{BB962C8B-B14F-4D97-AF65-F5344CB8AC3E}">
        <p14:creationId xmlns:p14="http://schemas.microsoft.com/office/powerpoint/2010/main" val="113892062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3E93ED5-9B46-4F29-9907-341EB458B96A}"/>
              </a:ext>
            </a:extLst>
          </p:cNvPr>
          <p:cNvSpPr>
            <a:spLocks noGrp="1"/>
          </p:cNvSpPr>
          <p:nvPr>
            <p:ph type="subTitle" idx="10"/>
          </p:nvPr>
        </p:nvSpPr>
        <p:spPr>
          <a:xfrm>
            <a:off x="356937" y="1197191"/>
            <a:ext cx="8376919" cy="276999"/>
          </a:xfrm>
        </p:spPr>
        <p:txBody>
          <a:bodyPr/>
          <a:lstStyle/>
          <a:p>
            <a:endParaRPr lang="en-US" sz="2000" b="1" dirty="0"/>
          </a:p>
        </p:txBody>
      </p:sp>
      <p:sp>
        <p:nvSpPr>
          <p:cNvPr id="3" name="Title 2">
            <a:extLst>
              <a:ext uri="{FF2B5EF4-FFF2-40B4-BE49-F238E27FC236}">
                <a16:creationId xmlns:a16="http://schemas.microsoft.com/office/drawing/2014/main" id="{077B9007-3A09-4553-BFA2-FAC6D4214F21}"/>
              </a:ext>
            </a:extLst>
          </p:cNvPr>
          <p:cNvSpPr>
            <a:spLocks noGrp="1"/>
          </p:cNvSpPr>
          <p:nvPr>
            <p:ph type="title"/>
          </p:nvPr>
        </p:nvSpPr>
        <p:spPr>
          <a:xfrm>
            <a:off x="356937" y="164906"/>
            <a:ext cx="8376919" cy="492443"/>
          </a:xfrm>
        </p:spPr>
        <p:txBody>
          <a:bodyPr/>
          <a:lstStyle/>
          <a:p>
            <a:r>
              <a:rPr lang="en-US" sz="3200" dirty="0"/>
              <a:t>Gowanus Green Development</a:t>
            </a:r>
          </a:p>
        </p:txBody>
      </p:sp>
      <p:sp>
        <p:nvSpPr>
          <p:cNvPr id="4" name="Text Placeholder 3">
            <a:extLst>
              <a:ext uri="{FF2B5EF4-FFF2-40B4-BE49-F238E27FC236}">
                <a16:creationId xmlns:a16="http://schemas.microsoft.com/office/drawing/2014/main" id="{2C24B8BC-FD7E-4F8D-8917-ED2F6805DFB5}"/>
              </a:ext>
            </a:extLst>
          </p:cNvPr>
          <p:cNvSpPr>
            <a:spLocks noGrp="1"/>
          </p:cNvSpPr>
          <p:nvPr>
            <p:ph type="body" sz="quarter" idx="12"/>
          </p:nvPr>
        </p:nvSpPr>
        <p:spPr>
          <a:xfrm>
            <a:off x="381000" y="5506830"/>
            <a:ext cx="8352856" cy="685800"/>
          </a:xfrm>
        </p:spPr>
        <p:txBody>
          <a:bodyPr/>
          <a:lstStyle/>
          <a:p>
            <a:r>
              <a:rPr lang="en-US" sz="1400" dirty="0"/>
              <a:t>Approx. 950 of affordable housing in six buildings to be developed on City-owned property by a joint venture of Fifth Avenue Committee, Bluestone Organization, the Hudson Companies and Jonathan Rose Companies with space reserved for a new school to accommodate population growth in the area.</a:t>
            </a:r>
          </a:p>
        </p:txBody>
      </p:sp>
      <p:sp>
        <p:nvSpPr>
          <p:cNvPr id="5" name="Slide Number Placeholder 4">
            <a:extLst>
              <a:ext uri="{FF2B5EF4-FFF2-40B4-BE49-F238E27FC236}">
                <a16:creationId xmlns:a16="http://schemas.microsoft.com/office/drawing/2014/main" id="{CB5EDAEC-F757-4665-8D3E-E1AFCD89F5C1}"/>
              </a:ext>
            </a:extLst>
          </p:cNvPr>
          <p:cNvSpPr>
            <a:spLocks noGrp="1"/>
          </p:cNvSpPr>
          <p:nvPr>
            <p:ph type="sldNum" sz="quarter" idx="4"/>
          </p:nvPr>
        </p:nvSpPr>
        <p:spPr/>
        <p:txBody>
          <a:bodyPr/>
          <a:lstStyle/>
          <a:p>
            <a:pPr marL="19050">
              <a:lnSpc>
                <a:spcPts val="788"/>
              </a:lnSpc>
            </a:pPr>
            <a:fld id="{EE49627E-9C69-7B4C-8439-E20845C887D1}" type="slidenum">
              <a:rPr lang="en-US" smtClean="0"/>
              <a:pPr marL="19050">
                <a:lnSpc>
                  <a:spcPts val="788"/>
                </a:lnSpc>
              </a:pPr>
              <a:t>23</a:t>
            </a:fld>
            <a:endParaRPr lang="en-US"/>
          </a:p>
        </p:txBody>
      </p:sp>
      <p:pic>
        <p:nvPicPr>
          <p:cNvPr id="6" name="Picture 5">
            <a:extLst>
              <a:ext uri="{FF2B5EF4-FFF2-40B4-BE49-F238E27FC236}">
                <a16:creationId xmlns:a16="http://schemas.microsoft.com/office/drawing/2014/main" id="{85A362FA-5B8C-4AA7-B3A5-BDA088538A3E}"/>
              </a:ext>
            </a:extLst>
          </p:cNvPr>
          <p:cNvPicPr>
            <a:picLocks noChangeAspect="1"/>
          </p:cNvPicPr>
          <p:nvPr/>
        </p:nvPicPr>
        <p:blipFill rotWithShape="1">
          <a:blip r:embed="rId2"/>
          <a:srcRect l="41667" t="23333" r="36666" b="14445"/>
          <a:stretch/>
        </p:blipFill>
        <p:spPr>
          <a:xfrm>
            <a:off x="320842" y="665370"/>
            <a:ext cx="8588068" cy="4624344"/>
          </a:xfrm>
          <a:prstGeom prst="rect">
            <a:avLst/>
          </a:prstGeom>
        </p:spPr>
      </p:pic>
    </p:spTree>
    <p:extLst>
      <p:ext uri="{BB962C8B-B14F-4D97-AF65-F5344CB8AC3E}">
        <p14:creationId xmlns:p14="http://schemas.microsoft.com/office/powerpoint/2010/main" val="425474542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3E93ED5-9B46-4F29-9907-341EB458B96A}"/>
              </a:ext>
            </a:extLst>
          </p:cNvPr>
          <p:cNvSpPr>
            <a:spLocks noGrp="1"/>
          </p:cNvSpPr>
          <p:nvPr>
            <p:ph type="subTitle" idx="10"/>
          </p:nvPr>
        </p:nvSpPr>
        <p:spPr>
          <a:xfrm>
            <a:off x="356937" y="1197191"/>
            <a:ext cx="8376919" cy="276999"/>
          </a:xfrm>
        </p:spPr>
        <p:txBody>
          <a:bodyPr/>
          <a:lstStyle/>
          <a:p>
            <a:endParaRPr lang="en-US" sz="2000" b="1" dirty="0"/>
          </a:p>
        </p:txBody>
      </p:sp>
      <p:sp>
        <p:nvSpPr>
          <p:cNvPr id="3" name="Title 2">
            <a:extLst>
              <a:ext uri="{FF2B5EF4-FFF2-40B4-BE49-F238E27FC236}">
                <a16:creationId xmlns:a16="http://schemas.microsoft.com/office/drawing/2014/main" id="{077B9007-3A09-4553-BFA2-FAC6D4214F21}"/>
              </a:ext>
            </a:extLst>
          </p:cNvPr>
          <p:cNvSpPr>
            <a:spLocks noGrp="1"/>
          </p:cNvSpPr>
          <p:nvPr>
            <p:ph type="title"/>
          </p:nvPr>
        </p:nvSpPr>
        <p:spPr>
          <a:xfrm>
            <a:off x="356937" y="164906"/>
            <a:ext cx="8376919" cy="492443"/>
          </a:xfrm>
        </p:spPr>
        <p:txBody>
          <a:bodyPr/>
          <a:lstStyle/>
          <a:p>
            <a:r>
              <a:rPr lang="en-US" sz="3200" dirty="0"/>
              <a:t>Future Vision for Gowanus</a:t>
            </a:r>
          </a:p>
        </p:txBody>
      </p:sp>
      <p:sp>
        <p:nvSpPr>
          <p:cNvPr id="5" name="Slide Number Placeholder 4">
            <a:extLst>
              <a:ext uri="{FF2B5EF4-FFF2-40B4-BE49-F238E27FC236}">
                <a16:creationId xmlns:a16="http://schemas.microsoft.com/office/drawing/2014/main" id="{CB5EDAEC-F757-4665-8D3E-E1AFCD89F5C1}"/>
              </a:ext>
            </a:extLst>
          </p:cNvPr>
          <p:cNvSpPr>
            <a:spLocks noGrp="1"/>
          </p:cNvSpPr>
          <p:nvPr>
            <p:ph type="sldNum" sz="quarter" idx="4"/>
          </p:nvPr>
        </p:nvSpPr>
        <p:spPr/>
        <p:txBody>
          <a:bodyPr/>
          <a:lstStyle/>
          <a:p>
            <a:pPr marL="19050">
              <a:lnSpc>
                <a:spcPts val="788"/>
              </a:lnSpc>
            </a:pPr>
            <a:fld id="{EE49627E-9C69-7B4C-8439-E20845C887D1}" type="slidenum">
              <a:rPr lang="en-US" smtClean="0"/>
              <a:pPr marL="19050">
                <a:lnSpc>
                  <a:spcPts val="788"/>
                </a:lnSpc>
              </a:pPr>
              <a:t>24</a:t>
            </a:fld>
            <a:endParaRPr lang="en-US"/>
          </a:p>
        </p:txBody>
      </p:sp>
      <p:grpSp>
        <p:nvGrpSpPr>
          <p:cNvPr id="10" name="Group 4">
            <a:extLst>
              <a:ext uri="{FF2B5EF4-FFF2-40B4-BE49-F238E27FC236}">
                <a16:creationId xmlns:a16="http://schemas.microsoft.com/office/drawing/2014/main" id="{6B34A3C7-780B-41AA-BE87-3677FE227E4A}"/>
              </a:ext>
            </a:extLst>
          </p:cNvPr>
          <p:cNvGrpSpPr>
            <a:grpSpLocks noChangeAspect="1"/>
          </p:cNvGrpSpPr>
          <p:nvPr/>
        </p:nvGrpSpPr>
        <p:grpSpPr bwMode="auto">
          <a:xfrm>
            <a:off x="0" y="839788"/>
            <a:ext cx="9144000" cy="4976812"/>
            <a:chOff x="0" y="529"/>
            <a:chExt cx="5760" cy="3135"/>
          </a:xfrm>
        </p:grpSpPr>
        <p:sp>
          <p:nvSpPr>
            <p:cNvPr id="11" name="AutoShape 3">
              <a:extLst>
                <a:ext uri="{FF2B5EF4-FFF2-40B4-BE49-F238E27FC236}">
                  <a16:creationId xmlns:a16="http://schemas.microsoft.com/office/drawing/2014/main" id="{364EB218-32A9-41D2-9C23-E4E41C11EF4C}"/>
                </a:ext>
              </a:extLst>
            </p:cNvPr>
            <p:cNvSpPr>
              <a:spLocks noChangeAspect="1" noChangeArrowheads="1" noTextEdit="1"/>
            </p:cNvSpPr>
            <p:nvPr/>
          </p:nvSpPr>
          <p:spPr bwMode="auto">
            <a:xfrm>
              <a:off x="0" y="529"/>
              <a:ext cx="5760" cy="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a:extLst>
                <a:ext uri="{FF2B5EF4-FFF2-40B4-BE49-F238E27FC236}">
                  <a16:creationId xmlns:a16="http://schemas.microsoft.com/office/drawing/2014/main" id="{7C929431-75A6-43DA-A77F-8AAA8A0118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29"/>
              <a:ext cx="5762" cy="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 Placeholder 3">
            <a:extLst>
              <a:ext uri="{FF2B5EF4-FFF2-40B4-BE49-F238E27FC236}">
                <a16:creationId xmlns:a16="http://schemas.microsoft.com/office/drawing/2014/main" id="{9A7FFC13-E30B-4CDF-9FC5-894C4DF6352D}"/>
              </a:ext>
            </a:extLst>
          </p:cNvPr>
          <p:cNvSpPr txBox="1">
            <a:spLocks/>
          </p:cNvSpPr>
          <p:nvPr/>
        </p:nvSpPr>
        <p:spPr>
          <a:xfrm>
            <a:off x="457200" y="5829559"/>
            <a:ext cx="8352856" cy="309770"/>
          </a:xfrm>
          <a:prstGeom prst="rect">
            <a:avLst/>
          </a:prstGeom>
        </p:spPr>
        <p:txBody>
          <a:bodyPr vert="horz" lIns="0" tIns="45720" rIns="0">
            <a:noAutofit/>
          </a:bodyPr>
          <a:lstStyle>
            <a:lvl1pPr marL="274320" indent="-182880" algn="l" defTabSz="914400" rtl="0" eaLnBrk="1" latinLnBrk="0" hangingPunct="1">
              <a:lnSpc>
                <a:spcPct val="100000"/>
              </a:lnSpc>
              <a:spcBef>
                <a:spcPts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1pPr>
            <a:lvl2pPr marL="640080" indent="-182880" algn="l" defTabSz="914400" rtl="0" eaLnBrk="1" latinLnBrk="0" hangingPunct="1">
              <a:lnSpc>
                <a:spcPct val="100000"/>
              </a:lnSpc>
              <a:spcBef>
                <a:spcPts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2pPr>
            <a:lvl3pPr marL="1005840" indent="-182880" algn="l" defTabSz="914400" rtl="0" eaLnBrk="1" latinLnBrk="0" hangingPunct="1">
              <a:lnSpc>
                <a:spcPct val="100000"/>
              </a:lnSpc>
              <a:spcBef>
                <a:spcPts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3pPr>
            <a:lvl4pPr marL="1371600" indent="-182880" algn="l" defTabSz="914400" rtl="0" eaLnBrk="1" latinLnBrk="0" hangingPunct="1">
              <a:lnSpc>
                <a:spcPct val="100000"/>
              </a:lnSpc>
              <a:spcBef>
                <a:spcPts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4pPr>
            <a:lvl5pPr marL="1737360" indent="-182880" algn="l" defTabSz="914400" rtl="0" eaLnBrk="1" latinLnBrk="0" hangingPunct="1">
              <a:lnSpc>
                <a:spcPct val="100000"/>
              </a:lnSpc>
              <a:spcBef>
                <a:spcPts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lgn="r">
              <a:buNone/>
            </a:pPr>
            <a:r>
              <a:rPr lang="en-US" sz="1400" i="1" dirty="0"/>
              <a:t>Illustrative drawing prepared by NYC Department of City Planning</a:t>
            </a:r>
          </a:p>
        </p:txBody>
      </p:sp>
    </p:spTree>
    <p:extLst>
      <p:ext uri="{BB962C8B-B14F-4D97-AF65-F5344CB8AC3E}">
        <p14:creationId xmlns:p14="http://schemas.microsoft.com/office/powerpoint/2010/main" val="253469945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6C0469D-24F4-49B8-9BA1-6CA0FCC857B4}"/>
              </a:ext>
            </a:extLst>
          </p:cNvPr>
          <p:cNvSpPr>
            <a:spLocks noGrp="1"/>
          </p:cNvSpPr>
          <p:nvPr>
            <p:ph type="title"/>
          </p:nvPr>
        </p:nvSpPr>
        <p:spPr>
          <a:xfrm>
            <a:off x="381000" y="424181"/>
            <a:ext cx="8376919" cy="692497"/>
          </a:xfrm>
        </p:spPr>
        <p:txBody>
          <a:bodyPr/>
          <a:lstStyle/>
          <a:p>
            <a:r>
              <a:rPr lang="en-US" dirty="0"/>
              <a:t>Status of Public Review</a:t>
            </a:r>
          </a:p>
        </p:txBody>
      </p:sp>
    </p:spTree>
    <p:extLst>
      <p:ext uri="{BB962C8B-B14F-4D97-AF65-F5344CB8AC3E}">
        <p14:creationId xmlns:p14="http://schemas.microsoft.com/office/powerpoint/2010/main" val="200389338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EED6CF-94F1-459D-9ED9-4C830995BF89}"/>
              </a:ext>
            </a:extLst>
          </p:cNvPr>
          <p:cNvSpPr>
            <a:spLocks noGrp="1"/>
          </p:cNvSpPr>
          <p:nvPr>
            <p:ph type="title"/>
          </p:nvPr>
        </p:nvSpPr>
        <p:spPr/>
        <p:txBody>
          <a:bodyPr/>
          <a:lstStyle/>
          <a:p>
            <a:r>
              <a:rPr lang="en-US" dirty="0"/>
              <a:t>Status of Public Review</a:t>
            </a:r>
          </a:p>
        </p:txBody>
      </p:sp>
      <p:sp>
        <p:nvSpPr>
          <p:cNvPr id="4" name="Text Placeholder 4">
            <a:extLst>
              <a:ext uri="{FF2B5EF4-FFF2-40B4-BE49-F238E27FC236}">
                <a16:creationId xmlns:a16="http://schemas.microsoft.com/office/drawing/2014/main" id="{512369B2-F450-4A04-9D94-546DCE14B1C7}"/>
              </a:ext>
            </a:extLst>
          </p:cNvPr>
          <p:cNvSpPr txBox="1">
            <a:spLocks/>
          </p:cNvSpPr>
          <p:nvPr/>
        </p:nvSpPr>
        <p:spPr>
          <a:xfrm>
            <a:off x="533400" y="1524000"/>
            <a:ext cx="8376918" cy="4495800"/>
          </a:xfrm>
          <a:prstGeom prst="rect">
            <a:avLst/>
          </a:prstGeom>
        </p:spPr>
        <p:txBody>
          <a:bodyPr vert="horz" lIns="0" tIns="45720" rIns="0">
            <a:noAutofit/>
          </a:bodyPr>
          <a:lstStyle>
            <a:lvl1pPr marL="274320" indent="-182880" algn="l" defTabSz="914400" rtl="0" eaLnBrk="1" latinLnBrk="0" hangingPunct="1">
              <a:lnSpc>
                <a:spcPct val="100000"/>
              </a:lnSpc>
              <a:spcBef>
                <a:spcPts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1pPr>
            <a:lvl2pPr marL="640080" indent="-182880" algn="l" defTabSz="914400" rtl="0" eaLnBrk="1" latinLnBrk="0" hangingPunct="1">
              <a:lnSpc>
                <a:spcPct val="100000"/>
              </a:lnSpc>
              <a:spcBef>
                <a:spcPts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2pPr>
            <a:lvl3pPr marL="1005840" indent="-182880" algn="l" defTabSz="914400" rtl="0" eaLnBrk="1" latinLnBrk="0" hangingPunct="1">
              <a:lnSpc>
                <a:spcPct val="100000"/>
              </a:lnSpc>
              <a:spcBef>
                <a:spcPts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3pPr>
            <a:lvl4pPr marL="1371600" indent="-182880" algn="l" defTabSz="914400" rtl="0" eaLnBrk="1" latinLnBrk="0" hangingPunct="1">
              <a:lnSpc>
                <a:spcPct val="100000"/>
              </a:lnSpc>
              <a:spcBef>
                <a:spcPts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4pPr>
            <a:lvl5pPr marL="1737360" indent="-182880" algn="l" defTabSz="914400" rtl="0" eaLnBrk="1" latinLnBrk="0" hangingPunct="1">
              <a:lnSpc>
                <a:spcPct val="100000"/>
              </a:lnSpc>
              <a:spcBef>
                <a:spcPts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FF0000"/>
                </a:solidFill>
              </a:rPr>
              <a:t>Brooklyn Community Boards 2 and 6</a:t>
            </a:r>
          </a:p>
          <a:p>
            <a:pPr lvl="2"/>
            <a:r>
              <a:rPr lang="en-US" b="1" dirty="0"/>
              <a:t>CB 2 – unfavorable recommendation issued June 21, 2021</a:t>
            </a:r>
          </a:p>
          <a:p>
            <a:pPr lvl="3"/>
            <a:r>
              <a:rPr lang="en-US" sz="1600" dirty="0"/>
              <a:t>Cited need for canal clean up before any residential development permitted</a:t>
            </a:r>
          </a:p>
          <a:p>
            <a:pPr lvl="2"/>
            <a:r>
              <a:rPr lang="en-US" b="1" dirty="0"/>
              <a:t>CB 6 – approved with conditions on June 23, 2021</a:t>
            </a:r>
          </a:p>
          <a:p>
            <a:pPr lvl="3"/>
            <a:r>
              <a:rPr lang="en-US" sz="1600" dirty="0"/>
              <a:t>Main concern was fully funding the capital needs of local public housing</a:t>
            </a:r>
          </a:p>
          <a:p>
            <a:pPr lvl="3"/>
            <a:r>
              <a:rPr lang="en-US" sz="1600" dirty="0"/>
              <a:t>Other conditions include City funding of Gowanus Zoning Commitment Task Force, </a:t>
            </a:r>
            <a:r>
              <a:rPr lang="en-US" sz="1600" dirty="0" err="1"/>
              <a:t>CSO</a:t>
            </a:r>
            <a:r>
              <a:rPr lang="en-US" sz="1600" dirty="0"/>
              <a:t> oversight, EPA review of Public Place and individual Brownfield applications, making the "Gowanus Mix" program mandatory, mandating </a:t>
            </a:r>
            <a:r>
              <a:rPr lang="en-US" sz="1600" dirty="0" err="1"/>
              <a:t>MIH</a:t>
            </a:r>
            <a:r>
              <a:rPr lang="en-US" sz="1600" dirty="0"/>
              <a:t> Option 3 (or 1 and 3), Gowanus </a:t>
            </a:r>
            <a:r>
              <a:rPr lang="en-US" sz="1600" dirty="0" err="1"/>
              <a:t>IBZ</a:t>
            </a:r>
            <a:r>
              <a:rPr lang="en-US" sz="1600" dirty="0"/>
              <a:t> vision plan, provision of municipal services, open space investments and a Parks Improvement District, climate and flood resiliency, transit investments, additional Waterfront Access Plan requirements such as programming, and zoning modifications including a height cap</a:t>
            </a:r>
          </a:p>
        </p:txBody>
      </p:sp>
      <p:sp>
        <p:nvSpPr>
          <p:cNvPr id="7" name="Subtitle 1">
            <a:extLst>
              <a:ext uri="{FF2B5EF4-FFF2-40B4-BE49-F238E27FC236}">
                <a16:creationId xmlns:a16="http://schemas.microsoft.com/office/drawing/2014/main" id="{47FFAFF6-6687-4012-8C07-78465A054847}"/>
              </a:ext>
            </a:extLst>
          </p:cNvPr>
          <p:cNvSpPr>
            <a:spLocks noGrp="1"/>
          </p:cNvSpPr>
          <p:nvPr>
            <p:ph type="subTitle" idx="10"/>
          </p:nvPr>
        </p:nvSpPr>
        <p:spPr>
          <a:xfrm>
            <a:off x="402771" y="1084200"/>
            <a:ext cx="8376919" cy="249299"/>
          </a:xfrm>
        </p:spPr>
        <p:txBody>
          <a:bodyPr/>
          <a:lstStyle/>
          <a:p>
            <a:r>
              <a:rPr lang="en-US" dirty="0">
                <a:solidFill>
                  <a:schemeClr val="tx1"/>
                </a:solidFill>
              </a:rPr>
              <a:t>Certified on April 19, 2021</a:t>
            </a:r>
          </a:p>
        </p:txBody>
      </p:sp>
    </p:spTree>
    <p:extLst>
      <p:ext uri="{BB962C8B-B14F-4D97-AF65-F5344CB8AC3E}">
        <p14:creationId xmlns:p14="http://schemas.microsoft.com/office/powerpoint/2010/main" val="324176917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EED6CF-94F1-459D-9ED9-4C830995BF89}"/>
              </a:ext>
            </a:extLst>
          </p:cNvPr>
          <p:cNvSpPr>
            <a:spLocks noGrp="1"/>
          </p:cNvSpPr>
          <p:nvPr>
            <p:ph type="title"/>
          </p:nvPr>
        </p:nvSpPr>
        <p:spPr/>
        <p:txBody>
          <a:bodyPr/>
          <a:lstStyle/>
          <a:p>
            <a:r>
              <a:rPr lang="en-US" dirty="0"/>
              <a:t>Status of Public Review</a:t>
            </a:r>
          </a:p>
        </p:txBody>
      </p:sp>
      <p:sp>
        <p:nvSpPr>
          <p:cNvPr id="5" name="Text Placeholder 4">
            <a:extLst>
              <a:ext uri="{FF2B5EF4-FFF2-40B4-BE49-F238E27FC236}">
                <a16:creationId xmlns:a16="http://schemas.microsoft.com/office/drawing/2014/main" id="{2BD94162-202D-44E1-94FF-92CA0E4D0472}"/>
              </a:ext>
            </a:extLst>
          </p:cNvPr>
          <p:cNvSpPr>
            <a:spLocks noGrp="1"/>
          </p:cNvSpPr>
          <p:nvPr>
            <p:ph type="body" sz="quarter" idx="12"/>
          </p:nvPr>
        </p:nvSpPr>
        <p:spPr>
          <a:xfrm>
            <a:off x="381000" y="1371600"/>
            <a:ext cx="8376918" cy="1828802"/>
          </a:xfrm>
        </p:spPr>
        <p:txBody>
          <a:bodyPr/>
          <a:lstStyle/>
          <a:p>
            <a:endParaRPr lang="en-US" b="1" dirty="0"/>
          </a:p>
          <a:p>
            <a:endParaRPr lang="en-US" b="1" dirty="0"/>
          </a:p>
        </p:txBody>
      </p:sp>
      <p:sp>
        <p:nvSpPr>
          <p:cNvPr id="4" name="Text Placeholder 4">
            <a:extLst>
              <a:ext uri="{FF2B5EF4-FFF2-40B4-BE49-F238E27FC236}">
                <a16:creationId xmlns:a16="http://schemas.microsoft.com/office/drawing/2014/main" id="{512369B2-F450-4A04-9D94-546DCE14B1C7}"/>
              </a:ext>
            </a:extLst>
          </p:cNvPr>
          <p:cNvSpPr txBox="1">
            <a:spLocks/>
          </p:cNvSpPr>
          <p:nvPr/>
        </p:nvSpPr>
        <p:spPr>
          <a:xfrm>
            <a:off x="533400" y="1524000"/>
            <a:ext cx="8376918" cy="4495800"/>
          </a:xfrm>
          <a:prstGeom prst="rect">
            <a:avLst/>
          </a:prstGeom>
        </p:spPr>
        <p:txBody>
          <a:bodyPr vert="horz" lIns="0" tIns="45720" rIns="0">
            <a:noAutofit/>
          </a:bodyPr>
          <a:lstStyle>
            <a:lvl1pPr marL="274320" indent="-182880" algn="l" defTabSz="914400" rtl="0" eaLnBrk="1" latinLnBrk="0" hangingPunct="1">
              <a:lnSpc>
                <a:spcPct val="100000"/>
              </a:lnSpc>
              <a:spcBef>
                <a:spcPts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1pPr>
            <a:lvl2pPr marL="640080" indent="-182880" algn="l" defTabSz="914400" rtl="0" eaLnBrk="1" latinLnBrk="0" hangingPunct="1">
              <a:lnSpc>
                <a:spcPct val="100000"/>
              </a:lnSpc>
              <a:spcBef>
                <a:spcPts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2pPr>
            <a:lvl3pPr marL="1005840" indent="-182880" algn="l" defTabSz="914400" rtl="0" eaLnBrk="1" latinLnBrk="0" hangingPunct="1">
              <a:lnSpc>
                <a:spcPct val="100000"/>
              </a:lnSpc>
              <a:spcBef>
                <a:spcPts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3pPr>
            <a:lvl4pPr marL="1371600" indent="-182880" algn="l" defTabSz="914400" rtl="0" eaLnBrk="1" latinLnBrk="0" hangingPunct="1">
              <a:lnSpc>
                <a:spcPct val="100000"/>
              </a:lnSpc>
              <a:spcBef>
                <a:spcPts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4pPr>
            <a:lvl5pPr marL="1737360" indent="-182880" algn="l" defTabSz="914400" rtl="0" eaLnBrk="1" latinLnBrk="0" hangingPunct="1">
              <a:lnSpc>
                <a:spcPct val="100000"/>
              </a:lnSpc>
              <a:spcBef>
                <a:spcPts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FF0000"/>
                </a:solidFill>
              </a:rPr>
              <a:t>Brooklyn Borough President - Approved with conditions on August 24, 2021</a:t>
            </a:r>
          </a:p>
          <a:p>
            <a:pPr lvl="1"/>
            <a:r>
              <a:rPr lang="en-US" sz="1600" dirty="0"/>
              <a:t>Conditions included that City dedicate 5-year capital funding for NYCHA physical needs, HPD requirements for </a:t>
            </a:r>
            <a:r>
              <a:rPr lang="en-US" sz="1600" dirty="0" err="1"/>
              <a:t>LDA</a:t>
            </a:r>
            <a:r>
              <a:rPr lang="en-US" sz="1600" dirty="0"/>
              <a:t> with Hudson Inc., less height for Parcel </a:t>
            </a:r>
            <a:r>
              <a:rPr lang="en-US" sz="1600" dirty="0" err="1"/>
              <a:t>D4</a:t>
            </a:r>
            <a:r>
              <a:rPr lang="en-US" sz="1600" dirty="0"/>
              <a:t>, pedestrian bridge to the Salt Lot, Hoyt Street extension be constructed as a shared street, considerations for NYCHA if not fully funded, allow mapping of Option 3 without Option 1, adequate public school seats, maximize Gowanus Mix creation and retention, advancing stormwater management, promoting transit access and transit modes, appropriate bulk, WAP modifications, and planning and policy items beyond what's currently proposed in the Gowanus Plan</a:t>
            </a:r>
          </a:p>
          <a:p>
            <a:r>
              <a:rPr lang="en-US" b="1" dirty="0">
                <a:solidFill>
                  <a:srgbClr val="FF0000"/>
                </a:solidFill>
              </a:rPr>
              <a:t>City Planning Commission - Public hearing held July 28, 2021</a:t>
            </a:r>
          </a:p>
          <a:p>
            <a:pPr lvl="2"/>
            <a:r>
              <a:rPr lang="en-US" sz="1600" dirty="0"/>
              <a:t>Issues raised included </a:t>
            </a:r>
            <a:r>
              <a:rPr lang="en-US" sz="1600" dirty="0" err="1"/>
              <a:t>CSOs</a:t>
            </a:r>
            <a:r>
              <a:rPr lang="en-US" sz="1600" dirty="0"/>
              <a:t>, NYCHA, environmental/remediation, zoning issues including heights/shadows around Thomas Greene Playground, local retail, open space, displacement concerns</a:t>
            </a:r>
          </a:p>
          <a:p>
            <a:pPr lvl="2"/>
            <a:r>
              <a:rPr lang="en-US" sz="1600" dirty="0"/>
              <a:t>Vote will be 9/20 or 9/22, review period ends on 9/24</a:t>
            </a:r>
          </a:p>
          <a:p>
            <a:r>
              <a:rPr lang="en-US" b="1" dirty="0">
                <a:solidFill>
                  <a:srgbClr val="FF0000"/>
                </a:solidFill>
              </a:rPr>
              <a:t>City Council</a:t>
            </a:r>
          </a:p>
          <a:p>
            <a:pPr lvl="2"/>
            <a:r>
              <a:rPr lang="en-US" sz="1600" dirty="0"/>
              <a:t>50 day review period (tentatively ending by 11/10)</a:t>
            </a:r>
          </a:p>
          <a:p>
            <a:pPr lvl="2"/>
            <a:r>
              <a:rPr lang="en-US" sz="1600" dirty="0"/>
              <a:t>Potential CPC review of proposed modifications (scope determination)</a:t>
            </a:r>
          </a:p>
          <a:p>
            <a:pPr marL="1531620" lvl="3" indent="-342900">
              <a:buFont typeface="+mj-lt"/>
              <a:buAutoNum type="arabicPeriod"/>
            </a:pPr>
            <a:endParaRPr lang="en-US" dirty="0"/>
          </a:p>
          <a:p>
            <a:pPr marL="1165860" lvl="2" indent="-342900">
              <a:buFont typeface="+mj-lt"/>
              <a:buAutoNum type="arabicPeriod"/>
            </a:pPr>
            <a:endParaRPr lang="en-US" dirty="0"/>
          </a:p>
        </p:txBody>
      </p:sp>
      <p:sp>
        <p:nvSpPr>
          <p:cNvPr id="6" name="Subtitle 1">
            <a:extLst>
              <a:ext uri="{FF2B5EF4-FFF2-40B4-BE49-F238E27FC236}">
                <a16:creationId xmlns:a16="http://schemas.microsoft.com/office/drawing/2014/main" id="{656FDBA9-5323-40BD-B0C9-6CE5FE1C4368}"/>
              </a:ext>
            </a:extLst>
          </p:cNvPr>
          <p:cNvSpPr>
            <a:spLocks noGrp="1"/>
          </p:cNvSpPr>
          <p:nvPr>
            <p:ph type="subTitle" idx="10"/>
          </p:nvPr>
        </p:nvSpPr>
        <p:spPr>
          <a:xfrm>
            <a:off x="402771" y="1084200"/>
            <a:ext cx="8376919" cy="249299"/>
          </a:xfrm>
        </p:spPr>
        <p:txBody>
          <a:bodyPr/>
          <a:lstStyle/>
          <a:p>
            <a:r>
              <a:rPr lang="en-US" dirty="0">
                <a:solidFill>
                  <a:schemeClr val="tx1"/>
                </a:solidFill>
              </a:rPr>
              <a:t>Certified on April 19, 2021</a:t>
            </a:r>
          </a:p>
        </p:txBody>
      </p:sp>
    </p:spTree>
    <p:extLst>
      <p:ext uri="{BB962C8B-B14F-4D97-AF65-F5344CB8AC3E}">
        <p14:creationId xmlns:p14="http://schemas.microsoft.com/office/powerpoint/2010/main" val="157173192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EED6CF-94F1-459D-9ED9-4C830995BF89}"/>
              </a:ext>
            </a:extLst>
          </p:cNvPr>
          <p:cNvSpPr>
            <a:spLocks noGrp="1"/>
          </p:cNvSpPr>
          <p:nvPr>
            <p:ph type="title"/>
          </p:nvPr>
        </p:nvSpPr>
        <p:spPr/>
        <p:txBody>
          <a:bodyPr/>
          <a:lstStyle/>
          <a:p>
            <a:r>
              <a:rPr lang="en-US" dirty="0"/>
              <a:t>Upcoming Gowanus Series Events</a:t>
            </a:r>
          </a:p>
        </p:txBody>
      </p:sp>
      <p:sp>
        <p:nvSpPr>
          <p:cNvPr id="5" name="Text Placeholder 4">
            <a:extLst>
              <a:ext uri="{FF2B5EF4-FFF2-40B4-BE49-F238E27FC236}">
                <a16:creationId xmlns:a16="http://schemas.microsoft.com/office/drawing/2014/main" id="{2BD94162-202D-44E1-94FF-92CA0E4D0472}"/>
              </a:ext>
            </a:extLst>
          </p:cNvPr>
          <p:cNvSpPr>
            <a:spLocks noGrp="1"/>
          </p:cNvSpPr>
          <p:nvPr>
            <p:ph type="body" sz="quarter" idx="12"/>
          </p:nvPr>
        </p:nvSpPr>
        <p:spPr>
          <a:xfrm>
            <a:off x="381000" y="1371600"/>
            <a:ext cx="8376918" cy="1828802"/>
          </a:xfrm>
        </p:spPr>
        <p:txBody>
          <a:bodyPr/>
          <a:lstStyle/>
          <a:p>
            <a:endParaRPr lang="en-US" b="1" dirty="0"/>
          </a:p>
          <a:p>
            <a:endParaRPr lang="en-US" b="1" dirty="0"/>
          </a:p>
        </p:txBody>
      </p:sp>
      <p:sp>
        <p:nvSpPr>
          <p:cNvPr id="4" name="Text Placeholder 4">
            <a:extLst>
              <a:ext uri="{FF2B5EF4-FFF2-40B4-BE49-F238E27FC236}">
                <a16:creationId xmlns:a16="http://schemas.microsoft.com/office/drawing/2014/main" id="{512369B2-F450-4A04-9D94-546DCE14B1C7}"/>
              </a:ext>
            </a:extLst>
          </p:cNvPr>
          <p:cNvSpPr txBox="1">
            <a:spLocks/>
          </p:cNvSpPr>
          <p:nvPr/>
        </p:nvSpPr>
        <p:spPr>
          <a:xfrm>
            <a:off x="533400" y="1524000"/>
            <a:ext cx="8376918" cy="4495800"/>
          </a:xfrm>
          <a:prstGeom prst="rect">
            <a:avLst/>
          </a:prstGeom>
        </p:spPr>
        <p:txBody>
          <a:bodyPr vert="horz" lIns="0" tIns="45720" rIns="0">
            <a:noAutofit/>
          </a:bodyPr>
          <a:lstStyle>
            <a:lvl1pPr marL="274320" indent="-182880" algn="l" defTabSz="914400" rtl="0" eaLnBrk="1" latinLnBrk="0" hangingPunct="1">
              <a:lnSpc>
                <a:spcPct val="100000"/>
              </a:lnSpc>
              <a:spcBef>
                <a:spcPts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1pPr>
            <a:lvl2pPr marL="640080" indent="-182880" algn="l" defTabSz="914400" rtl="0" eaLnBrk="1" latinLnBrk="0" hangingPunct="1">
              <a:lnSpc>
                <a:spcPct val="100000"/>
              </a:lnSpc>
              <a:spcBef>
                <a:spcPts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2pPr>
            <a:lvl3pPr marL="1005840" indent="-182880" algn="l" defTabSz="914400" rtl="0" eaLnBrk="1" latinLnBrk="0" hangingPunct="1">
              <a:lnSpc>
                <a:spcPct val="100000"/>
              </a:lnSpc>
              <a:spcBef>
                <a:spcPts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3pPr>
            <a:lvl4pPr marL="1371600" indent="-182880" algn="l" defTabSz="914400" rtl="0" eaLnBrk="1" latinLnBrk="0" hangingPunct="1">
              <a:lnSpc>
                <a:spcPct val="100000"/>
              </a:lnSpc>
              <a:spcBef>
                <a:spcPts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4pPr>
            <a:lvl5pPr marL="1737360" indent="-182880" algn="l" defTabSz="914400" rtl="0" eaLnBrk="1" latinLnBrk="0" hangingPunct="1">
              <a:lnSpc>
                <a:spcPct val="100000"/>
              </a:lnSpc>
              <a:spcBef>
                <a:spcPts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FF0000"/>
                </a:solidFill>
              </a:rPr>
              <a:t>Production of Affordable Housing – Thursday, </a:t>
            </a:r>
            <a:r>
              <a:rPr lang="en-US" b="1">
                <a:solidFill>
                  <a:srgbClr val="FF0000"/>
                </a:solidFill>
              </a:rPr>
              <a:t>October 7, </a:t>
            </a:r>
            <a:r>
              <a:rPr lang="en-US" b="1" dirty="0">
                <a:solidFill>
                  <a:srgbClr val="FF0000"/>
                </a:solidFill>
              </a:rPr>
              <a:t>2021 @ 1:00 PM</a:t>
            </a:r>
          </a:p>
          <a:p>
            <a:pPr lvl="1"/>
            <a:r>
              <a:rPr lang="en-US" dirty="0"/>
              <a:t>Updates on public review, overview of residential components of rezoning, Mandatory Inclusionary Housing and Process, and Affordable New York Program (421-a(16)) vesting </a:t>
            </a:r>
          </a:p>
          <a:p>
            <a:pPr marL="457200" lvl="1" indent="0">
              <a:buNone/>
            </a:pPr>
            <a:endParaRPr lang="en-US" b="1" dirty="0"/>
          </a:p>
          <a:p>
            <a:r>
              <a:rPr lang="en-US" b="1" dirty="0">
                <a:solidFill>
                  <a:srgbClr val="FF0000"/>
                </a:solidFill>
              </a:rPr>
              <a:t>Preserving the Gowanus Mix – Thursday, November 4, 2021 @ 1:00 PM</a:t>
            </a:r>
          </a:p>
          <a:p>
            <a:pPr lvl="1"/>
            <a:r>
              <a:rPr lang="en-US" dirty="0"/>
              <a:t>Updates on public review, overview of non-residential components of rezoning, economic incentives for non-residential development projects</a:t>
            </a:r>
          </a:p>
          <a:p>
            <a:pPr marL="457200" lvl="1" indent="0">
              <a:buNone/>
            </a:pPr>
            <a:endParaRPr lang="en-US" b="1" dirty="0"/>
          </a:p>
          <a:p>
            <a:r>
              <a:rPr lang="en-US" b="1" dirty="0">
                <a:solidFill>
                  <a:srgbClr val="FF0000"/>
                </a:solidFill>
              </a:rPr>
              <a:t>The Future of Gowanus – Thursday, December 16, 2021 @ 1:00 PM</a:t>
            </a:r>
          </a:p>
          <a:p>
            <a:pPr lvl="1"/>
            <a:r>
              <a:rPr lang="en-US" dirty="0"/>
              <a:t>Overview of completed public review process, highlights of any amendments to land use actions, insights on the future of Gowanus</a:t>
            </a:r>
          </a:p>
        </p:txBody>
      </p:sp>
    </p:spTree>
    <p:extLst>
      <p:ext uri="{BB962C8B-B14F-4D97-AF65-F5344CB8AC3E}">
        <p14:creationId xmlns:p14="http://schemas.microsoft.com/office/powerpoint/2010/main" val="263510234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B8038-10FB-4499-8378-BB462E5DCC46}"/>
              </a:ext>
            </a:extLst>
          </p:cNvPr>
          <p:cNvSpPr>
            <a:spLocks noGrp="1"/>
          </p:cNvSpPr>
          <p:nvPr>
            <p:ph type="title"/>
          </p:nvPr>
        </p:nvSpPr>
        <p:spPr/>
        <p:txBody>
          <a:bodyPr/>
          <a:lstStyle/>
          <a:p>
            <a:r>
              <a:rPr lang="en-US" dirty="0"/>
              <a:t>Q + A</a:t>
            </a:r>
          </a:p>
        </p:txBody>
      </p:sp>
    </p:spTree>
    <p:extLst>
      <p:ext uri="{BB962C8B-B14F-4D97-AF65-F5344CB8AC3E}">
        <p14:creationId xmlns:p14="http://schemas.microsoft.com/office/powerpoint/2010/main" val="133066612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5DFFE8A-F247-439F-B0C6-3A1D4DA873C4}"/>
              </a:ext>
            </a:extLst>
          </p:cNvPr>
          <p:cNvSpPr>
            <a:spLocks noGrp="1"/>
          </p:cNvSpPr>
          <p:nvPr>
            <p:ph type="subTitle" idx="10"/>
          </p:nvPr>
        </p:nvSpPr>
        <p:spPr/>
        <p:txBody>
          <a:bodyPr/>
          <a:lstStyle/>
          <a:p>
            <a:r>
              <a:rPr lang="en-US" dirty="0"/>
              <a:t>Pre-colonial Times: The Gowanus Creek</a:t>
            </a:r>
          </a:p>
        </p:txBody>
      </p:sp>
      <p:sp>
        <p:nvSpPr>
          <p:cNvPr id="5" name="Title 4">
            <a:extLst>
              <a:ext uri="{FF2B5EF4-FFF2-40B4-BE49-F238E27FC236}">
                <a16:creationId xmlns:a16="http://schemas.microsoft.com/office/drawing/2014/main" id="{98D3F2FD-9111-41BA-809E-732C4C8FD321}"/>
              </a:ext>
            </a:extLst>
          </p:cNvPr>
          <p:cNvSpPr>
            <a:spLocks noGrp="1"/>
          </p:cNvSpPr>
          <p:nvPr>
            <p:ph type="title"/>
          </p:nvPr>
        </p:nvSpPr>
        <p:spPr/>
        <p:txBody>
          <a:bodyPr/>
          <a:lstStyle/>
          <a:p>
            <a:r>
              <a:rPr lang="en-US" dirty="0"/>
              <a:t>History of Development</a:t>
            </a:r>
          </a:p>
        </p:txBody>
      </p:sp>
      <p:sp>
        <p:nvSpPr>
          <p:cNvPr id="3" name="Text Placeholder 2">
            <a:extLst>
              <a:ext uri="{FF2B5EF4-FFF2-40B4-BE49-F238E27FC236}">
                <a16:creationId xmlns:a16="http://schemas.microsoft.com/office/drawing/2014/main" id="{5BD07A00-503E-410B-B5A9-FB2FE93F99EB}"/>
              </a:ext>
            </a:extLst>
          </p:cNvPr>
          <p:cNvSpPr>
            <a:spLocks noGrp="1"/>
          </p:cNvSpPr>
          <p:nvPr>
            <p:ph type="body" sz="quarter" idx="12"/>
          </p:nvPr>
        </p:nvSpPr>
        <p:spPr>
          <a:xfrm>
            <a:off x="381000" y="1600200"/>
            <a:ext cx="8376918" cy="1219202"/>
          </a:xfrm>
        </p:spPr>
        <p:txBody>
          <a:bodyPr/>
          <a:lstStyle/>
          <a:p>
            <a:r>
              <a:rPr lang="en-US" dirty="0" err="1"/>
              <a:t>Canarsee</a:t>
            </a:r>
            <a:r>
              <a:rPr lang="en-US" dirty="0"/>
              <a:t> Indians </a:t>
            </a:r>
          </a:p>
          <a:p>
            <a:r>
              <a:rPr lang="en-US" dirty="0"/>
              <a:t>Oysters and fishing </a:t>
            </a:r>
          </a:p>
          <a:p>
            <a:r>
              <a:rPr lang="en-US" dirty="0"/>
              <a:t>Significant marshland adjoining the creek</a:t>
            </a:r>
          </a:p>
        </p:txBody>
      </p:sp>
      <p:sp>
        <p:nvSpPr>
          <p:cNvPr id="7" name="Subtitle 1">
            <a:extLst>
              <a:ext uri="{FF2B5EF4-FFF2-40B4-BE49-F238E27FC236}">
                <a16:creationId xmlns:a16="http://schemas.microsoft.com/office/drawing/2014/main" id="{3345AF96-CDBC-4E8C-9638-DF405C9DE2ED}"/>
              </a:ext>
            </a:extLst>
          </p:cNvPr>
          <p:cNvSpPr txBox="1">
            <a:spLocks/>
          </p:cNvSpPr>
          <p:nvPr/>
        </p:nvSpPr>
        <p:spPr>
          <a:xfrm>
            <a:off x="383540" y="2895600"/>
            <a:ext cx="8376919" cy="249299"/>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Tx/>
              <a:buNone/>
              <a:defRPr sz="1800" b="0" i="0" kern="1200">
                <a:solidFill>
                  <a:srgbClr val="FF0000"/>
                </a:solidFill>
                <a:latin typeface="Calibri Light" panose="020F0302020204030204"/>
                <a:ea typeface="Calibri Light" charset="0"/>
                <a:cs typeface="Calibri Light"/>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Dutch and English Settlements: 17th and 18th Century</a:t>
            </a:r>
          </a:p>
        </p:txBody>
      </p:sp>
      <p:sp>
        <p:nvSpPr>
          <p:cNvPr id="8" name="Text Placeholder 2">
            <a:extLst>
              <a:ext uri="{FF2B5EF4-FFF2-40B4-BE49-F238E27FC236}">
                <a16:creationId xmlns:a16="http://schemas.microsoft.com/office/drawing/2014/main" id="{CCB6FB7D-286A-4F43-AE3F-48D847140686}"/>
              </a:ext>
            </a:extLst>
          </p:cNvPr>
          <p:cNvSpPr txBox="1">
            <a:spLocks/>
          </p:cNvSpPr>
          <p:nvPr/>
        </p:nvSpPr>
        <p:spPr>
          <a:xfrm>
            <a:off x="383541" y="3200400"/>
            <a:ext cx="4188459" cy="1219202"/>
          </a:xfrm>
          <a:prstGeom prst="rect">
            <a:avLst/>
          </a:prstGeom>
        </p:spPr>
        <p:txBody>
          <a:bodyPr vert="horz" lIns="0" tIns="45720" rIns="0">
            <a:noAutofit/>
          </a:bodyPr>
          <a:lstStyle>
            <a:lvl1pPr marL="274320" indent="-182880" algn="l" defTabSz="914400" rtl="0" eaLnBrk="1" latinLnBrk="0" hangingPunct="1">
              <a:lnSpc>
                <a:spcPct val="100000"/>
              </a:lnSpc>
              <a:spcBef>
                <a:spcPts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1pPr>
            <a:lvl2pPr marL="640080" indent="-182880" algn="l" defTabSz="914400" rtl="0" eaLnBrk="1" latinLnBrk="0" hangingPunct="1">
              <a:lnSpc>
                <a:spcPct val="100000"/>
              </a:lnSpc>
              <a:spcBef>
                <a:spcPts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2pPr>
            <a:lvl3pPr marL="1005840" indent="-182880" algn="l" defTabSz="914400" rtl="0" eaLnBrk="1" latinLnBrk="0" hangingPunct="1">
              <a:lnSpc>
                <a:spcPct val="100000"/>
              </a:lnSpc>
              <a:spcBef>
                <a:spcPts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3pPr>
            <a:lvl4pPr marL="1371600" indent="-182880" algn="l" defTabSz="914400" rtl="0" eaLnBrk="1" latinLnBrk="0" hangingPunct="1">
              <a:lnSpc>
                <a:spcPct val="100000"/>
              </a:lnSpc>
              <a:spcBef>
                <a:spcPts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4pPr>
            <a:lvl5pPr marL="1737360" indent="-182880" algn="l" defTabSz="914400" rtl="0" eaLnBrk="1" latinLnBrk="0" hangingPunct="1">
              <a:lnSpc>
                <a:spcPct val="100000"/>
              </a:lnSpc>
              <a:spcBef>
                <a:spcPts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Purchased from indigenous people by Dutch West India Company</a:t>
            </a:r>
          </a:p>
          <a:p>
            <a:r>
              <a:rPr lang="en-US" dirty="0"/>
              <a:t>Land distributed in large parcels to “Patroons.” </a:t>
            </a:r>
          </a:p>
          <a:p>
            <a:r>
              <a:rPr lang="en-US" dirty="0"/>
              <a:t>English continued agricultural uses throughout 17th and 18th centuries, with lands divided into smaller farms, with several mills established in late 18th</a:t>
            </a:r>
          </a:p>
          <a:p>
            <a:r>
              <a:rPr lang="en-US" dirty="0"/>
              <a:t>Much of area was marsh and inundated by waters</a:t>
            </a:r>
          </a:p>
        </p:txBody>
      </p:sp>
      <p:pic>
        <p:nvPicPr>
          <p:cNvPr id="6" name="Picture 5">
            <a:extLst>
              <a:ext uri="{FF2B5EF4-FFF2-40B4-BE49-F238E27FC236}">
                <a16:creationId xmlns:a16="http://schemas.microsoft.com/office/drawing/2014/main" id="{14001EF5-2ED6-4E44-972D-3BA7F305E4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9457" y="3353728"/>
            <a:ext cx="4180009" cy="2285072"/>
          </a:xfrm>
          <a:prstGeom prst="rect">
            <a:avLst/>
          </a:prstGeom>
        </p:spPr>
      </p:pic>
    </p:spTree>
    <p:extLst>
      <p:ext uri="{BB962C8B-B14F-4D97-AF65-F5344CB8AC3E}">
        <p14:creationId xmlns:p14="http://schemas.microsoft.com/office/powerpoint/2010/main" val="299253777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9D8FF1E-6245-431A-962F-43CC68FBDB20}"/>
              </a:ext>
            </a:extLst>
          </p:cNvPr>
          <p:cNvSpPr>
            <a:spLocks noGrp="1"/>
          </p:cNvSpPr>
          <p:nvPr>
            <p:ph type="subTitle" idx="10"/>
          </p:nvPr>
        </p:nvSpPr>
        <p:spPr>
          <a:xfrm>
            <a:off x="463766" y="4079077"/>
            <a:ext cx="1981201" cy="249299"/>
          </a:xfrm>
        </p:spPr>
        <p:txBody>
          <a:bodyPr/>
          <a:lstStyle/>
          <a:p>
            <a:r>
              <a:rPr lang="en-US" dirty="0">
                <a:latin typeface="Times New Roman" panose="02020603050405020304" pitchFamily="18" charset="0"/>
                <a:cs typeface="Times New Roman" panose="02020603050405020304" pitchFamily="18" charset="0"/>
              </a:rPr>
              <a:t>Joshua J. Rinesmith</a:t>
            </a:r>
          </a:p>
        </p:txBody>
      </p:sp>
      <p:sp>
        <p:nvSpPr>
          <p:cNvPr id="3" name="Title 2">
            <a:extLst>
              <a:ext uri="{FF2B5EF4-FFF2-40B4-BE49-F238E27FC236}">
                <a16:creationId xmlns:a16="http://schemas.microsoft.com/office/drawing/2014/main" id="{50F1535E-821E-409F-ACC8-0217272D9023}"/>
              </a:ext>
            </a:extLst>
          </p:cNvPr>
          <p:cNvSpPr>
            <a:spLocks noGrp="1"/>
          </p:cNvSpPr>
          <p:nvPr>
            <p:ph type="title"/>
          </p:nvPr>
        </p:nvSpPr>
        <p:spPr/>
        <p:txBody>
          <a:bodyPr/>
          <a:lstStyle/>
          <a:p>
            <a:r>
              <a:rPr lang="en-US" dirty="0"/>
              <a:t>Contact Us</a:t>
            </a:r>
          </a:p>
        </p:txBody>
      </p:sp>
      <p:sp>
        <p:nvSpPr>
          <p:cNvPr id="4" name="Text Placeholder 3">
            <a:extLst>
              <a:ext uri="{FF2B5EF4-FFF2-40B4-BE49-F238E27FC236}">
                <a16:creationId xmlns:a16="http://schemas.microsoft.com/office/drawing/2014/main" id="{61BF9C89-7C61-4844-AFDA-78A30ACD7158}"/>
              </a:ext>
            </a:extLst>
          </p:cNvPr>
          <p:cNvSpPr>
            <a:spLocks noGrp="1"/>
          </p:cNvSpPr>
          <p:nvPr>
            <p:ph type="body" sz="quarter" idx="12"/>
          </p:nvPr>
        </p:nvSpPr>
        <p:spPr>
          <a:xfrm>
            <a:off x="373563" y="4328376"/>
            <a:ext cx="2971801" cy="718819"/>
          </a:xfrm>
        </p:spPr>
        <p:txBody>
          <a:bodyPr/>
          <a:lstStyle/>
          <a:p>
            <a:pPr marL="91440" indent="0">
              <a:buNone/>
            </a:pPr>
            <a:r>
              <a:rPr lang="en-US" sz="1500" dirty="0"/>
              <a:t>Partner</a:t>
            </a:r>
            <a:br>
              <a:rPr lang="en-US" sz="1500" dirty="0"/>
            </a:br>
            <a:r>
              <a:rPr lang="en-US" sz="1500" dirty="0"/>
              <a:t>212 259 6402</a:t>
            </a:r>
            <a:br>
              <a:rPr lang="en-US" sz="1500" dirty="0"/>
            </a:br>
            <a:r>
              <a:rPr lang="en-US" sz="1500" dirty="0"/>
              <a:t>joshua.rinesmith@akerman.com</a:t>
            </a:r>
          </a:p>
        </p:txBody>
      </p:sp>
      <p:sp>
        <p:nvSpPr>
          <p:cNvPr id="5" name="Slide Number Placeholder 4">
            <a:extLst>
              <a:ext uri="{FF2B5EF4-FFF2-40B4-BE49-F238E27FC236}">
                <a16:creationId xmlns:a16="http://schemas.microsoft.com/office/drawing/2014/main" id="{76B37A40-BC5F-47A5-B8B9-3E8FD8D5D677}"/>
              </a:ext>
            </a:extLst>
          </p:cNvPr>
          <p:cNvSpPr>
            <a:spLocks noGrp="1"/>
          </p:cNvSpPr>
          <p:nvPr>
            <p:ph type="sldNum" sz="quarter" idx="4"/>
          </p:nvPr>
        </p:nvSpPr>
        <p:spPr/>
        <p:txBody>
          <a:bodyPr/>
          <a:lstStyle/>
          <a:p>
            <a:pPr marL="19050">
              <a:lnSpc>
                <a:spcPts val="788"/>
              </a:lnSpc>
            </a:pPr>
            <a:fld id="{EE49627E-9C69-7B4C-8439-E20845C887D1}" type="slidenum">
              <a:rPr lang="en-US" smtClean="0"/>
              <a:pPr marL="19050">
                <a:lnSpc>
                  <a:spcPts val="788"/>
                </a:lnSpc>
              </a:pPr>
              <a:t>30</a:t>
            </a:fld>
            <a:endParaRPr lang="en-US"/>
          </a:p>
        </p:txBody>
      </p:sp>
      <p:pic>
        <p:nvPicPr>
          <p:cNvPr id="7" name="Picture 6">
            <a:extLst>
              <a:ext uri="{FF2B5EF4-FFF2-40B4-BE49-F238E27FC236}">
                <a16:creationId xmlns:a16="http://schemas.microsoft.com/office/drawing/2014/main" id="{F7DBACB1-8412-489D-A24F-D263A0717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506228"/>
            <a:ext cx="2448200" cy="2448200"/>
          </a:xfrm>
          <a:prstGeom prst="rect">
            <a:avLst/>
          </a:prstGeom>
        </p:spPr>
      </p:pic>
      <p:pic>
        <p:nvPicPr>
          <p:cNvPr id="9" name="Picture 8" descr="A close-up of a person smiling&#10;&#10;Description automatically generated">
            <a:extLst>
              <a:ext uri="{FF2B5EF4-FFF2-40B4-BE49-F238E27FC236}">
                <a16:creationId xmlns:a16="http://schemas.microsoft.com/office/drawing/2014/main" id="{0F54AAFE-3073-41B9-947A-A6936D18BB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6409" y="1506228"/>
            <a:ext cx="2448200" cy="2448200"/>
          </a:xfrm>
          <a:prstGeom prst="rect">
            <a:avLst/>
          </a:prstGeom>
        </p:spPr>
      </p:pic>
      <p:pic>
        <p:nvPicPr>
          <p:cNvPr id="11" name="Picture 10">
            <a:extLst>
              <a:ext uri="{FF2B5EF4-FFF2-40B4-BE49-F238E27FC236}">
                <a16:creationId xmlns:a16="http://schemas.microsoft.com/office/drawing/2014/main" id="{A8DA3B6F-C782-4495-9288-B8BE218E5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818" y="1506228"/>
            <a:ext cx="2448200" cy="2448200"/>
          </a:xfrm>
          <a:prstGeom prst="rect">
            <a:avLst/>
          </a:prstGeom>
        </p:spPr>
      </p:pic>
      <p:sp>
        <p:nvSpPr>
          <p:cNvPr id="12" name="Subtitle 1">
            <a:extLst>
              <a:ext uri="{FF2B5EF4-FFF2-40B4-BE49-F238E27FC236}">
                <a16:creationId xmlns:a16="http://schemas.microsoft.com/office/drawing/2014/main" id="{E3F0B87D-A069-4228-AA38-07F43A9B9EEE}"/>
              </a:ext>
            </a:extLst>
          </p:cNvPr>
          <p:cNvSpPr txBox="1">
            <a:spLocks/>
          </p:cNvSpPr>
          <p:nvPr/>
        </p:nvSpPr>
        <p:spPr>
          <a:xfrm>
            <a:off x="3266409" y="4079077"/>
            <a:ext cx="1981201" cy="249299"/>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Tx/>
              <a:buNone/>
              <a:defRPr sz="1800" b="0" i="0" kern="1200">
                <a:solidFill>
                  <a:srgbClr val="FF0000"/>
                </a:solidFill>
                <a:latin typeface="Calibri Light" panose="020F0302020204030204"/>
                <a:ea typeface="Calibri Light" charset="0"/>
                <a:cs typeface="Calibri Light"/>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latin typeface="Times New Roman" panose="02020603050405020304" pitchFamily="18" charset="0"/>
                <a:cs typeface="Times New Roman" panose="02020603050405020304" pitchFamily="18" charset="0"/>
              </a:rPr>
              <a:t>Eleanore</a:t>
            </a:r>
            <a:r>
              <a:rPr lang="en-US" dirty="0">
                <a:latin typeface="Times New Roman" panose="02020603050405020304" pitchFamily="18" charset="0"/>
                <a:cs typeface="Times New Roman" panose="02020603050405020304" pitchFamily="18" charset="0"/>
              </a:rPr>
              <a:t> C. Martins</a:t>
            </a:r>
          </a:p>
        </p:txBody>
      </p:sp>
      <p:sp>
        <p:nvSpPr>
          <p:cNvPr id="13" name="Text Placeholder 3">
            <a:extLst>
              <a:ext uri="{FF2B5EF4-FFF2-40B4-BE49-F238E27FC236}">
                <a16:creationId xmlns:a16="http://schemas.microsoft.com/office/drawing/2014/main" id="{9BF42A1D-13B1-4241-8455-E827D087DBB5}"/>
              </a:ext>
            </a:extLst>
          </p:cNvPr>
          <p:cNvSpPr txBox="1">
            <a:spLocks/>
          </p:cNvSpPr>
          <p:nvPr/>
        </p:nvSpPr>
        <p:spPr>
          <a:xfrm>
            <a:off x="3191171" y="4328376"/>
            <a:ext cx="2971801" cy="718819"/>
          </a:xfrm>
          <a:prstGeom prst="rect">
            <a:avLst/>
          </a:prstGeom>
        </p:spPr>
        <p:txBody>
          <a:bodyPr vert="horz" lIns="0" tIns="45720" rIns="0">
            <a:noAutofit/>
          </a:bodyPr>
          <a:lstStyle>
            <a:lvl1pPr marL="274320" indent="-182880" algn="l" defTabSz="914400" rtl="0" eaLnBrk="1" latinLnBrk="0" hangingPunct="1">
              <a:lnSpc>
                <a:spcPct val="100000"/>
              </a:lnSpc>
              <a:spcBef>
                <a:spcPts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1pPr>
            <a:lvl2pPr marL="640080" indent="-182880" algn="l" defTabSz="914400" rtl="0" eaLnBrk="1" latinLnBrk="0" hangingPunct="1">
              <a:lnSpc>
                <a:spcPct val="100000"/>
              </a:lnSpc>
              <a:spcBef>
                <a:spcPts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2pPr>
            <a:lvl3pPr marL="1005840" indent="-182880" algn="l" defTabSz="914400" rtl="0" eaLnBrk="1" latinLnBrk="0" hangingPunct="1">
              <a:lnSpc>
                <a:spcPct val="100000"/>
              </a:lnSpc>
              <a:spcBef>
                <a:spcPts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3pPr>
            <a:lvl4pPr marL="1371600" indent="-182880" algn="l" defTabSz="914400" rtl="0" eaLnBrk="1" latinLnBrk="0" hangingPunct="1">
              <a:lnSpc>
                <a:spcPct val="100000"/>
              </a:lnSpc>
              <a:spcBef>
                <a:spcPts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4pPr>
            <a:lvl5pPr marL="1737360" indent="-182880" algn="l" defTabSz="914400" rtl="0" eaLnBrk="1" latinLnBrk="0" hangingPunct="1">
              <a:lnSpc>
                <a:spcPct val="100000"/>
              </a:lnSpc>
              <a:spcBef>
                <a:spcPts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buNone/>
            </a:pPr>
            <a:r>
              <a:rPr lang="en-US" sz="1500" dirty="0"/>
              <a:t>Partner</a:t>
            </a:r>
            <a:br>
              <a:rPr lang="en-US" sz="1500" dirty="0"/>
            </a:br>
            <a:r>
              <a:rPr lang="en-US" sz="1500" dirty="0"/>
              <a:t>212 259 6456</a:t>
            </a:r>
            <a:br>
              <a:rPr lang="en-US" sz="1500" dirty="0"/>
            </a:br>
            <a:r>
              <a:rPr lang="en-US" sz="1500" dirty="0"/>
              <a:t>nora.martins@akerman.com</a:t>
            </a:r>
          </a:p>
        </p:txBody>
      </p:sp>
      <p:sp>
        <p:nvSpPr>
          <p:cNvPr id="14" name="Subtitle 1">
            <a:extLst>
              <a:ext uri="{FF2B5EF4-FFF2-40B4-BE49-F238E27FC236}">
                <a16:creationId xmlns:a16="http://schemas.microsoft.com/office/drawing/2014/main" id="{CDADE2F7-8E34-4F83-BC36-008AE19CEF6C}"/>
              </a:ext>
            </a:extLst>
          </p:cNvPr>
          <p:cNvSpPr txBox="1">
            <a:spLocks/>
          </p:cNvSpPr>
          <p:nvPr/>
        </p:nvSpPr>
        <p:spPr>
          <a:xfrm>
            <a:off x="6133171" y="4079077"/>
            <a:ext cx="1981201" cy="249299"/>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Tx/>
              <a:buNone/>
              <a:defRPr sz="1800" b="0" i="0" kern="1200">
                <a:solidFill>
                  <a:srgbClr val="FF0000"/>
                </a:solidFill>
                <a:latin typeface="Calibri Light" panose="020F0302020204030204"/>
                <a:ea typeface="Calibri Light" charset="0"/>
                <a:cs typeface="Calibri Light"/>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Times New Roman" panose="02020603050405020304" pitchFamily="18" charset="0"/>
                <a:cs typeface="Times New Roman" panose="02020603050405020304" pitchFamily="18" charset="0"/>
              </a:rPr>
              <a:t>Richard G. Leland</a:t>
            </a:r>
          </a:p>
        </p:txBody>
      </p:sp>
      <p:sp>
        <p:nvSpPr>
          <p:cNvPr id="15" name="Text Placeholder 3">
            <a:extLst>
              <a:ext uri="{FF2B5EF4-FFF2-40B4-BE49-F238E27FC236}">
                <a16:creationId xmlns:a16="http://schemas.microsoft.com/office/drawing/2014/main" id="{C47A3E55-F0E8-4C38-933C-3DB78CE1D225}"/>
              </a:ext>
            </a:extLst>
          </p:cNvPr>
          <p:cNvSpPr txBox="1">
            <a:spLocks/>
          </p:cNvSpPr>
          <p:nvPr/>
        </p:nvSpPr>
        <p:spPr>
          <a:xfrm>
            <a:off x="6041174" y="4328376"/>
            <a:ext cx="2971801" cy="718819"/>
          </a:xfrm>
          <a:prstGeom prst="rect">
            <a:avLst/>
          </a:prstGeom>
        </p:spPr>
        <p:txBody>
          <a:bodyPr vert="horz" lIns="0" tIns="45720" rIns="0">
            <a:noAutofit/>
          </a:bodyPr>
          <a:lstStyle>
            <a:lvl1pPr marL="274320" indent="-182880" algn="l" defTabSz="914400" rtl="0" eaLnBrk="1" latinLnBrk="0" hangingPunct="1">
              <a:lnSpc>
                <a:spcPct val="100000"/>
              </a:lnSpc>
              <a:spcBef>
                <a:spcPts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1pPr>
            <a:lvl2pPr marL="640080" indent="-182880" algn="l" defTabSz="914400" rtl="0" eaLnBrk="1" latinLnBrk="0" hangingPunct="1">
              <a:lnSpc>
                <a:spcPct val="100000"/>
              </a:lnSpc>
              <a:spcBef>
                <a:spcPts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2pPr>
            <a:lvl3pPr marL="1005840" indent="-182880" algn="l" defTabSz="914400" rtl="0" eaLnBrk="1" latinLnBrk="0" hangingPunct="1">
              <a:lnSpc>
                <a:spcPct val="100000"/>
              </a:lnSpc>
              <a:spcBef>
                <a:spcPts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3pPr>
            <a:lvl4pPr marL="1371600" indent="-182880" algn="l" defTabSz="914400" rtl="0" eaLnBrk="1" latinLnBrk="0" hangingPunct="1">
              <a:lnSpc>
                <a:spcPct val="100000"/>
              </a:lnSpc>
              <a:spcBef>
                <a:spcPts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4pPr>
            <a:lvl5pPr marL="1737360" indent="-182880" algn="l" defTabSz="914400" rtl="0" eaLnBrk="1" latinLnBrk="0" hangingPunct="1">
              <a:lnSpc>
                <a:spcPct val="100000"/>
              </a:lnSpc>
              <a:spcBef>
                <a:spcPts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indent="0">
              <a:buNone/>
            </a:pPr>
            <a:r>
              <a:rPr lang="en-US" sz="1500" dirty="0"/>
              <a:t>Partner</a:t>
            </a:r>
            <a:br>
              <a:rPr lang="en-US" sz="1500" dirty="0"/>
            </a:br>
            <a:r>
              <a:rPr lang="en-US" sz="1500" dirty="0"/>
              <a:t>212 259 6417</a:t>
            </a:r>
            <a:br>
              <a:rPr lang="en-US" sz="1500" dirty="0"/>
            </a:br>
            <a:r>
              <a:rPr lang="en-US" sz="1500" dirty="0"/>
              <a:t>richard.leland@akerman.com</a:t>
            </a:r>
          </a:p>
        </p:txBody>
      </p:sp>
    </p:spTree>
    <p:extLst>
      <p:ext uri="{BB962C8B-B14F-4D97-AF65-F5344CB8AC3E}">
        <p14:creationId xmlns:p14="http://schemas.microsoft.com/office/powerpoint/2010/main" val="370827112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60D3901-0373-49DF-87D5-4C370940415D}"/>
              </a:ext>
            </a:extLst>
          </p:cNvPr>
          <p:cNvSpPr>
            <a:spLocks noGrp="1"/>
          </p:cNvSpPr>
          <p:nvPr>
            <p:ph type="sldNum" sz="quarter" idx="4294967295"/>
          </p:nvPr>
        </p:nvSpPr>
        <p:spPr>
          <a:xfrm>
            <a:off x="0" y="6373813"/>
            <a:ext cx="844550" cy="103187"/>
          </a:xfrm>
          <a:prstGeom prst="rect">
            <a:avLst/>
          </a:prstGeom>
        </p:spPr>
        <p:txBody>
          <a:bodyPr/>
          <a:lstStyle/>
          <a:p>
            <a:pPr marL="19050">
              <a:lnSpc>
                <a:spcPts val="788"/>
              </a:lnSpc>
            </a:pPr>
            <a:fld id="{EE49627E-9C69-7B4C-8439-E20845C887D1}" type="slidenum">
              <a:rPr lang="en-US" smtClean="0"/>
              <a:pPr marL="19050">
                <a:lnSpc>
                  <a:spcPts val="788"/>
                </a:lnSpc>
              </a:pPr>
              <a:t>31</a:t>
            </a:fld>
            <a:endParaRPr lang="en-US"/>
          </a:p>
        </p:txBody>
      </p:sp>
    </p:spTree>
    <p:extLst>
      <p:ext uri="{BB962C8B-B14F-4D97-AF65-F5344CB8AC3E}">
        <p14:creationId xmlns:p14="http://schemas.microsoft.com/office/powerpoint/2010/main" val="194747303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5DFFE8A-F247-439F-B0C6-3A1D4DA873C4}"/>
              </a:ext>
            </a:extLst>
          </p:cNvPr>
          <p:cNvSpPr>
            <a:spLocks noGrp="1"/>
          </p:cNvSpPr>
          <p:nvPr>
            <p:ph type="subTitle" idx="10"/>
          </p:nvPr>
        </p:nvSpPr>
        <p:spPr/>
        <p:txBody>
          <a:bodyPr/>
          <a:lstStyle/>
          <a:p>
            <a:r>
              <a:rPr lang="en-US" dirty="0"/>
              <a:t>19th Century Residential Development</a:t>
            </a:r>
          </a:p>
        </p:txBody>
      </p:sp>
      <p:sp>
        <p:nvSpPr>
          <p:cNvPr id="5" name="Title 4">
            <a:extLst>
              <a:ext uri="{FF2B5EF4-FFF2-40B4-BE49-F238E27FC236}">
                <a16:creationId xmlns:a16="http://schemas.microsoft.com/office/drawing/2014/main" id="{98D3F2FD-9111-41BA-809E-732C4C8FD321}"/>
              </a:ext>
            </a:extLst>
          </p:cNvPr>
          <p:cNvSpPr>
            <a:spLocks noGrp="1"/>
          </p:cNvSpPr>
          <p:nvPr>
            <p:ph type="title"/>
          </p:nvPr>
        </p:nvSpPr>
        <p:spPr/>
        <p:txBody>
          <a:bodyPr/>
          <a:lstStyle/>
          <a:p>
            <a:r>
              <a:rPr lang="en-US" dirty="0"/>
              <a:t>History of Development</a:t>
            </a:r>
          </a:p>
        </p:txBody>
      </p:sp>
      <p:sp>
        <p:nvSpPr>
          <p:cNvPr id="3" name="Text Placeholder 2">
            <a:extLst>
              <a:ext uri="{FF2B5EF4-FFF2-40B4-BE49-F238E27FC236}">
                <a16:creationId xmlns:a16="http://schemas.microsoft.com/office/drawing/2014/main" id="{5BD07A00-503E-410B-B5A9-FB2FE93F99EB}"/>
              </a:ext>
            </a:extLst>
          </p:cNvPr>
          <p:cNvSpPr>
            <a:spLocks noGrp="1"/>
          </p:cNvSpPr>
          <p:nvPr>
            <p:ph type="body" sz="quarter" idx="12"/>
          </p:nvPr>
        </p:nvSpPr>
        <p:spPr>
          <a:xfrm>
            <a:off x="381000" y="1600200"/>
            <a:ext cx="3733800" cy="1219202"/>
          </a:xfrm>
        </p:spPr>
        <p:txBody>
          <a:bodyPr/>
          <a:lstStyle/>
          <a:p>
            <a:r>
              <a:rPr lang="en-US" dirty="0"/>
              <a:t>Residential development occurred at or around the time of the incorporation of the City of Brooklyn in 1834</a:t>
            </a:r>
          </a:p>
          <a:p>
            <a:r>
              <a:rPr lang="en-US" dirty="0"/>
              <a:t>Lands divided into smaller parcels</a:t>
            </a:r>
          </a:p>
          <a:p>
            <a:r>
              <a:rPr lang="en-US" dirty="0"/>
              <a:t>Marsh was filled to create developable parcels</a:t>
            </a:r>
          </a:p>
          <a:p>
            <a:r>
              <a:rPr lang="en-US" dirty="0"/>
              <a:t>Canal created from </a:t>
            </a:r>
            <a:r>
              <a:rPr lang="en-US" dirty="0" err="1"/>
              <a:t>1840s</a:t>
            </a:r>
            <a:r>
              <a:rPr lang="en-US" dirty="0"/>
              <a:t> to 1870 by filling wetlands and installing bulkheads</a:t>
            </a:r>
          </a:p>
        </p:txBody>
      </p:sp>
      <p:pic>
        <p:nvPicPr>
          <p:cNvPr id="6" name="Picture 5" descr="A picture containing building, outdoor, white, old&#10;&#10;Description automatically generated">
            <a:extLst>
              <a:ext uri="{FF2B5EF4-FFF2-40B4-BE49-F238E27FC236}">
                <a16:creationId xmlns:a16="http://schemas.microsoft.com/office/drawing/2014/main" id="{190E3AB7-BA2B-4E04-A0EF-0CE74563A8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599" y="1326866"/>
            <a:ext cx="3699373" cy="2787933"/>
          </a:xfrm>
          <a:prstGeom prst="rect">
            <a:avLst/>
          </a:prstGeom>
        </p:spPr>
      </p:pic>
    </p:spTree>
    <p:extLst>
      <p:ext uri="{BB962C8B-B14F-4D97-AF65-F5344CB8AC3E}">
        <p14:creationId xmlns:p14="http://schemas.microsoft.com/office/powerpoint/2010/main" val="426866902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5DFFE8A-F247-439F-B0C6-3A1D4DA873C4}"/>
              </a:ext>
            </a:extLst>
          </p:cNvPr>
          <p:cNvSpPr>
            <a:spLocks noGrp="1"/>
          </p:cNvSpPr>
          <p:nvPr>
            <p:ph type="subTitle" idx="10"/>
          </p:nvPr>
        </p:nvSpPr>
        <p:spPr/>
        <p:txBody>
          <a:bodyPr/>
          <a:lstStyle/>
          <a:p>
            <a:r>
              <a:rPr lang="en-US" dirty="0"/>
              <a:t>Industrial Development in Late 19th Century</a:t>
            </a:r>
          </a:p>
        </p:txBody>
      </p:sp>
      <p:sp>
        <p:nvSpPr>
          <p:cNvPr id="5" name="Title 4">
            <a:extLst>
              <a:ext uri="{FF2B5EF4-FFF2-40B4-BE49-F238E27FC236}">
                <a16:creationId xmlns:a16="http://schemas.microsoft.com/office/drawing/2014/main" id="{98D3F2FD-9111-41BA-809E-732C4C8FD321}"/>
              </a:ext>
            </a:extLst>
          </p:cNvPr>
          <p:cNvSpPr>
            <a:spLocks noGrp="1"/>
          </p:cNvSpPr>
          <p:nvPr>
            <p:ph type="title"/>
          </p:nvPr>
        </p:nvSpPr>
        <p:spPr/>
        <p:txBody>
          <a:bodyPr/>
          <a:lstStyle/>
          <a:p>
            <a:r>
              <a:rPr lang="en-US" dirty="0"/>
              <a:t>History of Development</a:t>
            </a:r>
          </a:p>
        </p:txBody>
      </p:sp>
      <p:sp>
        <p:nvSpPr>
          <p:cNvPr id="3" name="Text Placeholder 2">
            <a:extLst>
              <a:ext uri="{FF2B5EF4-FFF2-40B4-BE49-F238E27FC236}">
                <a16:creationId xmlns:a16="http://schemas.microsoft.com/office/drawing/2014/main" id="{5BD07A00-503E-410B-B5A9-FB2FE93F99EB}"/>
              </a:ext>
            </a:extLst>
          </p:cNvPr>
          <p:cNvSpPr>
            <a:spLocks noGrp="1"/>
          </p:cNvSpPr>
          <p:nvPr>
            <p:ph type="body" sz="quarter" idx="12"/>
          </p:nvPr>
        </p:nvSpPr>
        <p:spPr>
          <a:xfrm>
            <a:off x="381000" y="1600200"/>
            <a:ext cx="4191000" cy="1219202"/>
          </a:xfrm>
        </p:spPr>
        <p:txBody>
          <a:bodyPr/>
          <a:lstStyle/>
          <a:p>
            <a:r>
              <a:rPr lang="en-US" dirty="0"/>
              <a:t>Spurred by creation of the current 1-mile canal with turnarounds</a:t>
            </a:r>
          </a:p>
          <a:p>
            <a:r>
              <a:rPr lang="en-US" dirty="0"/>
              <a:t>All of the wetlands were filled</a:t>
            </a:r>
          </a:p>
          <a:p>
            <a:r>
              <a:rPr lang="en-US" dirty="0" err="1"/>
              <a:t>Oystering</a:t>
            </a:r>
            <a:r>
              <a:rPr lang="en-US" dirty="0"/>
              <a:t> and farming replaced by </a:t>
            </a:r>
            <a:r>
              <a:rPr lang="en-US" dirty="0" err="1"/>
              <a:t>MGPs</a:t>
            </a:r>
            <a:r>
              <a:rPr lang="en-US" dirty="0"/>
              <a:t> and other industrial uses.</a:t>
            </a:r>
          </a:p>
          <a:p>
            <a:pPr lvl="1"/>
            <a:r>
              <a:rPr lang="en-US" dirty="0"/>
              <a:t>Paint and Inking plants</a:t>
            </a:r>
          </a:p>
          <a:p>
            <a:pPr lvl="1"/>
            <a:r>
              <a:rPr lang="en-US" dirty="0"/>
              <a:t>Coal and Oil</a:t>
            </a:r>
          </a:p>
          <a:p>
            <a:pPr lvl="1"/>
            <a:r>
              <a:rPr lang="en-US" dirty="0"/>
              <a:t>Foundries</a:t>
            </a:r>
          </a:p>
          <a:p>
            <a:pPr lvl="1"/>
            <a:r>
              <a:rPr lang="en-US" dirty="0"/>
              <a:t>Electroplating</a:t>
            </a:r>
          </a:p>
        </p:txBody>
      </p:sp>
      <p:pic>
        <p:nvPicPr>
          <p:cNvPr id="9" name="Picture 8">
            <a:extLst>
              <a:ext uri="{FF2B5EF4-FFF2-40B4-BE49-F238E27FC236}">
                <a16:creationId xmlns:a16="http://schemas.microsoft.com/office/drawing/2014/main" id="{3BAA582D-5AEE-4E14-944B-006DE9690AB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800599" y="1323150"/>
            <a:ext cx="3699373" cy="2314750"/>
          </a:xfrm>
          <a:prstGeom prst="rect">
            <a:avLst/>
          </a:prstGeom>
        </p:spPr>
      </p:pic>
    </p:spTree>
    <p:extLst>
      <p:ext uri="{BB962C8B-B14F-4D97-AF65-F5344CB8AC3E}">
        <p14:creationId xmlns:p14="http://schemas.microsoft.com/office/powerpoint/2010/main" val="188574703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5DFFE8A-F247-439F-B0C6-3A1D4DA873C4}"/>
              </a:ext>
            </a:extLst>
          </p:cNvPr>
          <p:cNvSpPr>
            <a:spLocks noGrp="1"/>
          </p:cNvSpPr>
          <p:nvPr>
            <p:ph type="subTitle" idx="10"/>
          </p:nvPr>
        </p:nvSpPr>
        <p:spPr/>
        <p:txBody>
          <a:bodyPr/>
          <a:lstStyle/>
          <a:p>
            <a:r>
              <a:rPr lang="en-US" dirty="0"/>
              <a:t>Industrial Development in Late 19th Century (continued)</a:t>
            </a:r>
          </a:p>
        </p:txBody>
      </p:sp>
      <p:sp>
        <p:nvSpPr>
          <p:cNvPr id="5" name="Title 4">
            <a:extLst>
              <a:ext uri="{FF2B5EF4-FFF2-40B4-BE49-F238E27FC236}">
                <a16:creationId xmlns:a16="http://schemas.microsoft.com/office/drawing/2014/main" id="{98D3F2FD-9111-41BA-809E-732C4C8FD321}"/>
              </a:ext>
            </a:extLst>
          </p:cNvPr>
          <p:cNvSpPr>
            <a:spLocks noGrp="1"/>
          </p:cNvSpPr>
          <p:nvPr>
            <p:ph type="title"/>
          </p:nvPr>
        </p:nvSpPr>
        <p:spPr/>
        <p:txBody>
          <a:bodyPr/>
          <a:lstStyle/>
          <a:p>
            <a:r>
              <a:rPr lang="en-US" dirty="0"/>
              <a:t>History of Development</a:t>
            </a:r>
          </a:p>
        </p:txBody>
      </p:sp>
      <p:sp>
        <p:nvSpPr>
          <p:cNvPr id="3" name="Text Placeholder 2">
            <a:extLst>
              <a:ext uri="{FF2B5EF4-FFF2-40B4-BE49-F238E27FC236}">
                <a16:creationId xmlns:a16="http://schemas.microsoft.com/office/drawing/2014/main" id="{5BD07A00-503E-410B-B5A9-FB2FE93F99EB}"/>
              </a:ext>
            </a:extLst>
          </p:cNvPr>
          <p:cNvSpPr>
            <a:spLocks noGrp="1"/>
          </p:cNvSpPr>
          <p:nvPr>
            <p:ph type="body" sz="quarter" idx="12"/>
          </p:nvPr>
        </p:nvSpPr>
        <p:spPr>
          <a:xfrm>
            <a:off x="381000" y="1600200"/>
            <a:ext cx="3352800" cy="1219202"/>
          </a:xfrm>
        </p:spPr>
        <p:txBody>
          <a:bodyPr/>
          <a:lstStyle/>
          <a:p>
            <a:r>
              <a:rPr lang="en-US" dirty="0"/>
              <a:t>Significant dumping and leaching of contaminants into soils and the canal</a:t>
            </a:r>
          </a:p>
          <a:p>
            <a:r>
              <a:rPr lang="en-US" dirty="0"/>
              <a:t>Removal of wetlands eliminated filtering</a:t>
            </a:r>
          </a:p>
        </p:txBody>
      </p:sp>
      <p:sp>
        <p:nvSpPr>
          <p:cNvPr id="7" name="Subtitle 1">
            <a:extLst>
              <a:ext uri="{FF2B5EF4-FFF2-40B4-BE49-F238E27FC236}">
                <a16:creationId xmlns:a16="http://schemas.microsoft.com/office/drawing/2014/main" id="{3345AF96-CDBC-4E8C-9638-DF405C9DE2ED}"/>
              </a:ext>
            </a:extLst>
          </p:cNvPr>
          <p:cNvSpPr txBox="1">
            <a:spLocks/>
          </p:cNvSpPr>
          <p:nvPr/>
        </p:nvSpPr>
        <p:spPr>
          <a:xfrm>
            <a:off x="383540" y="3657598"/>
            <a:ext cx="8376919" cy="249299"/>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Tx/>
              <a:buNone/>
              <a:defRPr sz="1800" b="0" i="0" kern="1200">
                <a:solidFill>
                  <a:srgbClr val="FF0000"/>
                </a:solidFill>
                <a:latin typeface="Calibri Light" panose="020F0302020204030204"/>
                <a:ea typeface="Calibri Light" charset="0"/>
                <a:cs typeface="Calibri Light"/>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20th Century</a:t>
            </a:r>
          </a:p>
        </p:txBody>
      </p:sp>
      <p:sp>
        <p:nvSpPr>
          <p:cNvPr id="8" name="Text Placeholder 2">
            <a:extLst>
              <a:ext uri="{FF2B5EF4-FFF2-40B4-BE49-F238E27FC236}">
                <a16:creationId xmlns:a16="http://schemas.microsoft.com/office/drawing/2014/main" id="{CCB6FB7D-286A-4F43-AE3F-48D847140686}"/>
              </a:ext>
            </a:extLst>
          </p:cNvPr>
          <p:cNvSpPr txBox="1">
            <a:spLocks/>
          </p:cNvSpPr>
          <p:nvPr/>
        </p:nvSpPr>
        <p:spPr>
          <a:xfrm>
            <a:off x="383541" y="3962398"/>
            <a:ext cx="3655059" cy="1219202"/>
          </a:xfrm>
          <a:prstGeom prst="rect">
            <a:avLst/>
          </a:prstGeom>
        </p:spPr>
        <p:txBody>
          <a:bodyPr vert="horz" lIns="0" tIns="45720" rIns="0">
            <a:noAutofit/>
          </a:bodyPr>
          <a:lstStyle>
            <a:lvl1pPr marL="274320" indent="-182880" algn="l" defTabSz="914400" rtl="0" eaLnBrk="1" latinLnBrk="0" hangingPunct="1">
              <a:lnSpc>
                <a:spcPct val="100000"/>
              </a:lnSpc>
              <a:spcBef>
                <a:spcPts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1pPr>
            <a:lvl2pPr marL="640080" indent="-182880" algn="l" defTabSz="914400" rtl="0" eaLnBrk="1" latinLnBrk="0" hangingPunct="1">
              <a:lnSpc>
                <a:spcPct val="100000"/>
              </a:lnSpc>
              <a:spcBef>
                <a:spcPts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2pPr>
            <a:lvl3pPr marL="1005840" indent="-182880" algn="l" defTabSz="914400" rtl="0" eaLnBrk="1" latinLnBrk="0" hangingPunct="1">
              <a:lnSpc>
                <a:spcPct val="100000"/>
              </a:lnSpc>
              <a:spcBef>
                <a:spcPts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3pPr>
            <a:lvl4pPr marL="1371600" indent="-182880" algn="l" defTabSz="914400" rtl="0" eaLnBrk="1" latinLnBrk="0" hangingPunct="1">
              <a:lnSpc>
                <a:spcPct val="100000"/>
              </a:lnSpc>
              <a:spcBef>
                <a:spcPts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4pPr>
            <a:lvl5pPr marL="1737360" indent="-182880" algn="l" defTabSz="914400" rtl="0" eaLnBrk="1" latinLnBrk="0" hangingPunct="1">
              <a:lnSpc>
                <a:spcPct val="100000"/>
              </a:lnSpc>
              <a:spcBef>
                <a:spcPts val="0"/>
              </a:spcBef>
              <a:spcAft>
                <a:spcPts val="600"/>
              </a:spcAft>
              <a:buClr>
                <a:schemeClr val="tx1"/>
              </a:buClr>
              <a:buSzPct val="90000"/>
              <a:buFont typeface="Arial" panose="020B0604020202020204" pitchFamily="34" charset="0"/>
              <a:buChar char="•"/>
              <a:defRPr sz="1800" kern="1200" baseline="0">
                <a:solidFill>
                  <a:schemeClr val="tx1"/>
                </a:solidFill>
                <a:latin typeface="Calibri Light" panose="020F0302020204030204"/>
                <a:ea typeface="+mn-ea"/>
                <a:cs typeface="Calibri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Significant industrial uses continued</a:t>
            </a:r>
          </a:p>
          <a:p>
            <a:r>
              <a:rPr lang="en-US" dirty="0"/>
              <a:t>Flushing Tunnel Created to allow for flushing of contaminants (1911)  </a:t>
            </a:r>
          </a:p>
          <a:p>
            <a:r>
              <a:rPr lang="en-US" dirty="0"/>
              <a:t>Failed uses in surrounding area changed as Brooklyn changed</a:t>
            </a:r>
          </a:p>
        </p:txBody>
      </p:sp>
      <p:pic>
        <p:nvPicPr>
          <p:cNvPr id="6" name="Picture 5" descr="A picture containing old&#10;&#10;Description automatically generated">
            <a:extLst>
              <a:ext uri="{FF2B5EF4-FFF2-40B4-BE49-F238E27FC236}">
                <a16:creationId xmlns:a16="http://schemas.microsoft.com/office/drawing/2014/main" id="{B9194BBF-E95F-4680-A87D-750F4BB225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45273" y="1683558"/>
            <a:ext cx="1824305" cy="1746469"/>
          </a:xfrm>
          <a:prstGeom prst="rect">
            <a:avLst/>
          </a:prstGeom>
        </p:spPr>
      </p:pic>
      <p:pic>
        <p:nvPicPr>
          <p:cNvPr id="10" name="Picture 9" descr="A picture containing outdoor, old, white, vintage&#10;&#10;Description automatically generated">
            <a:extLst>
              <a:ext uri="{FF2B5EF4-FFF2-40B4-BE49-F238E27FC236}">
                <a16:creationId xmlns:a16="http://schemas.microsoft.com/office/drawing/2014/main" id="{CC5DF12A-1E56-4E2D-8CDD-C527850C34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6190" y="3523225"/>
            <a:ext cx="2120830" cy="1561656"/>
          </a:xfrm>
          <a:prstGeom prst="rect">
            <a:avLst/>
          </a:prstGeom>
        </p:spPr>
      </p:pic>
      <p:pic>
        <p:nvPicPr>
          <p:cNvPr id="12" name="Picture 11" descr="A picture containing text, indoor, old, cluttered&#10;&#10;Description automatically generated">
            <a:extLst>
              <a:ext uri="{FF2B5EF4-FFF2-40B4-BE49-F238E27FC236}">
                <a16:creationId xmlns:a16="http://schemas.microsoft.com/office/drawing/2014/main" id="{02C9ABA6-098C-4DF3-B6E9-78E486A69B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399" y="1676400"/>
            <a:ext cx="2789663" cy="1753627"/>
          </a:xfrm>
          <a:prstGeom prst="rect">
            <a:avLst/>
          </a:prstGeom>
        </p:spPr>
      </p:pic>
      <p:pic>
        <p:nvPicPr>
          <p:cNvPr id="14" name="Picture 13" descr="A picture containing boat, water, outdoor, black&#10;&#10;Description automatically generated">
            <a:extLst>
              <a:ext uri="{FF2B5EF4-FFF2-40B4-BE49-F238E27FC236}">
                <a16:creationId xmlns:a16="http://schemas.microsoft.com/office/drawing/2014/main" id="{8E47ABBF-811D-4585-8DBF-A6DF10788C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9431" y="3523225"/>
            <a:ext cx="1895330" cy="2039375"/>
          </a:xfrm>
          <a:prstGeom prst="rect">
            <a:avLst/>
          </a:prstGeom>
        </p:spPr>
      </p:pic>
    </p:spTree>
    <p:extLst>
      <p:ext uri="{BB962C8B-B14F-4D97-AF65-F5344CB8AC3E}">
        <p14:creationId xmlns:p14="http://schemas.microsoft.com/office/powerpoint/2010/main" val="36830360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C7C2121-C881-4642-96D8-99680F3971B1}"/>
              </a:ext>
            </a:extLst>
          </p:cNvPr>
          <p:cNvSpPr>
            <a:spLocks noGrp="1"/>
          </p:cNvSpPr>
          <p:nvPr>
            <p:ph type="title"/>
          </p:nvPr>
        </p:nvSpPr>
        <p:spPr/>
        <p:txBody>
          <a:bodyPr/>
          <a:lstStyle/>
          <a:p>
            <a:r>
              <a:rPr lang="en-US" dirty="0"/>
              <a:t>Contamination</a:t>
            </a:r>
          </a:p>
        </p:txBody>
      </p:sp>
      <p:sp>
        <p:nvSpPr>
          <p:cNvPr id="7" name="Text Placeholder 6">
            <a:extLst>
              <a:ext uri="{FF2B5EF4-FFF2-40B4-BE49-F238E27FC236}">
                <a16:creationId xmlns:a16="http://schemas.microsoft.com/office/drawing/2014/main" id="{F4F04DF7-F09A-4973-A180-6E4C007028AD}"/>
              </a:ext>
            </a:extLst>
          </p:cNvPr>
          <p:cNvSpPr>
            <a:spLocks noGrp="1"/>
          </p:cNvSpPr>
          <p:nvPr>
            <p:ph type="body" sz="quarter" idx="11"/>
          </p:nvPr>
        </p:nvSpPr>
        <p:spPr/>
        <p:txBody>
          <a:bodyPr/>
          <a:lstStyle/>
          <a:p>
            <a:r>
              <a:rPr lang="en-US" dirty="0"/>
              <a:t>Contaminants in Canal sediments include VOCs, PAHs, and Metals</a:t>
            </a:r>
          </a:p>
          <a:p>
            <a:r>
              <a:rPr lang="en-US" dirty="0"/>
              <a:t>Sewage from </a:t>
            </a:r>
            <a:r>
              <a:rPr lang="en-US" dirty="0" err="1"/>
              <a:t>CSO</a:t>
            </a:r>
            <a:r>
              <a:rPr lang="en-US" dirty="0"/>
              <a:t> outfalls trapped in water and sediments</a:t>
            </a:r>
          </a:p>
          <a:p>
            <a:r>
              <a:rPr lang="en-US" dirty="0"/>
              <a:t>Contaminants in soils and groundwater in neighborhood persist, particularly at </a:t>
            </a:r>
            <a:r>
              <a:rPr lang="en-US" dirty="0" err="1"/>
              <a:t>MGP</a:t>
            </a:r>
            <a:r>
              <a:rPr lang="en-US" dirty="0"/>
              <a:t> sites</a:t>
            </a:r>
          </a:p>
        </p:txBody>
      </p:sp>
      <p:sp>
        <p:nvSpPr>
          <p:cNvPr id="5" name="Slide Number Placeholder 4">
            <a:extLst>
              <a:ext uri="{FF2B5EF4-FFF2-40B4-BE49-F238E27FC236}">
                <a16:creationId xmlns:a16="http://schemas.microsoft.com/office/drawing/2014/main" id="{08955903-3217-4DC1-8CCF-EBDFB4EC1AF6}"/>
              </a:ext>
            </a:extLst>
          </p:cNvPr>
          <p:cNvSpPr>
            <a:spLocks noGrp="1"/>
          </p:cNvSpPr>
          <p:nvPr>
            <p:ph type="sldNum" sz="quarter" idx="4"/>
          </p:nvPr>
        </p:nvSpPr>
        <p:spPr/>
        <p:txBody>
          <a:bodyPr/>
          <a:lstStyle/>
          <a:p>
            <a:pPr marL="19050">
              <a:lnSpc>
                <a:spcPts val="788"/>
              </a:lnSpc>
            </a:pPr>
            <a:fld id="{EE49627E-9C69-7B4C-8439-E20845C887D1}" type="slidenum">
              <a:rPr lang="en-US" smtClean="0"/>
              <a:pPr marL="19050">
                <a:lnSpc>
                  <a:spcPts val="788"/>
                </a:lnSpc>
              </a:pPr>
              <a:t>7</a:t>
            </a:fld>
            <a:endParaRPr lang="en-US"/>
          </a:p>
        </p:txBody>
      </p:sp>
    </p:spTree>
    <p:extLst>
      <p:ext uri="{BB962C8B-B14F-4D97-AF65-F5344CB8AC3E}">
        <p14:creationId xmlns:p14="http://schemas.microsoft.com/office/powerpoint/2010/main" val="157479101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C7C2121-C881-4642-96D8-99680F3971B1}"/>
              </a:ext>
            </a:extLst>
          </p:cNvPr>
          <p:cNvSpPr>
            <a:spLocks noGrp="1"/>
          </p:cNvSpPr>
          <p:nvPr>
            <p:ph type="title"/>
          </p:nvPr>
        </p:nvSpPr>
        <p:spPr>
          <a:xfrm>
            <a:off x="381000" y="424181"/>
            <a:ext cx="8376919" cy="1384995"/>
          </a:xfrm>
        </p:spPr>
        <p:txBody>
          <a:bodyPr/>
          <a:lstStyle/>
          <a:p>
            <a:r>
              <a:rPr lang="en-US" dirty="0"/>
              <a:t>Brownfield Opportunities Area Created in 2014</a:t>
            </a:r>
          </a:p>
        </p:txBody>
      </p:sp>
      <p:sp>
        <p:nvSpPr>
          <p:cNvPr id="7" name="Text Placeholder 6">
            <a:extLst>
              <a:ext uri="{FF2B5EF4-FFF2-40B4-BE49-F238E27FC236}">
                <a16:creationId xmlns:a16="http://schemas.microsoft.com/office/drawing/2014/main" id="{F4F04DF7-F09A-4973-A180-6E4C007028AD}"/>
              </a:ext>
            </a:extLst>
          </p:cNvPr>
          <p:cNvSpPr>
            <a:spLocks noGrp="1"/>
          </p:cNvSpPr>
          <p:nvPr>
            <p:ph type="body" sz="quarter" idx="11"/>
          </p:nvPr>
        </p:nvSpPr>
        <p:spPr>
          <a:xfrm>
            <a:off x="380999" y="2057400"/>
            <a:ext cx="8376919" cy="457200"/>
          </a:xfrm>
        </p:spPr>
        <p:txBody>
          <a:bodyPr/>
          <a:lstStyle/>
          <a:p>
            <a:r>
              <a:rPr lang="en-US" dirty="0"/>
              <a:t>Allows for enhanced BPC tax credits</a:t>
            </a:r>
          </a:p>
        </p:txBody>
      </p:sp>
      <p:sp>
        <p:nvSpPr>
          <p:cNvPr id="5" name="Slide Number Placeholder 4">
            <a:extLst>
              <a:ext uri="{FF2B5EF4-FFF2-40B4-BE49-F238E27FC236}">
                <a16:creationId xmlns:a16="http://schemas.microsoft.com/office/drawing/2014/main" id="{08955903-3217-4DC1-8CCF-EBDFB4EC1AF6}"/>
              </a:ext>
            </a:extLst>
          </p:cNvPr>
          <p:cNvSpPr>
            <a:spLocks noGrp="1"/>
          </p:cNvSpPr>
          <p:nvPr>
            <p:ph type="sldNum" sz="quarter" idx="4"/>
          </p:nvPr>
        </p:nvSpPr>
        <p:spPr/>
        <p:txBody>
          <a:bodyPr/>
          <a:lstStyle/>
          <a:p>
            <a:pPr marL="19050">
              <a:lnSpc>
                <a:spcPts val="788"/>
              </a:lnSpc>
            </a:pPr>
            <a:fld id="{EE49627E-9C69-7B4C-8439-E20845C887D1}" type="slidenum">
              <a:rPr lang="en-US" smtClean="0"/>
              <a:pPr marL="19050">
                <a:lnSpc>
                  <a:spcPts val="788"/>
                </a:lnSpc>
              </a:pPr>
              <a:t>8</a:t>
            </a:fld>
            <a:endParaRPr lang="en-US"/>
          </a:p>
        </p:txBody>
      </p:sp>
    </p:spTree>
    <p:extLst>
      <p:ext uri="{BB962C8B-B14F-4D97-AF65-F5344CB8AC3E}">
        <p14:creationId xmlns:p14="http://schemas.microsoft.com/office/powerpoint/2010/main" val="420989726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C7C2121-C881-4642-96D8-99680F3971B1}"/>
              </a:ext>
            </a:extLst>
          </p:cNvPr>
          <p:cNvSpPr>
            <a:spLocks noGrp="1"/>
          </p:cNvSpPr>
          <p:nvPr>
            <p:ph type="title"/>
          </p:nvPr>
        </p:nvSpPr>
        <p:spPr>
          <a:xfrm>
            <a:off x="381000" y="424181"/>
            <a:ext cx="8376919" cy="1384995"/>
          </a:xfrm>
        </p:spPr>
        <p:txBody>
          <a:bodyPr/>
          <a:lstStyle/>
          <a:p>
            <a:r>
              <a:rPr lang="en-US" dirty="0"/>
              <a:t>Superfund Designation and Remediation</a:t>
            </a:r>
          </a:p>
        </p:txBody>
      </p:sp>
      <p:sp>
        <p:nvSpPr>
          <p:cNvPr id="7" name="Text Placeholder 6">
            <a:extLst>
              <a:ext uri="{FF2B5EF4-FFF2-40B4-BE49-F238E27FC236}">
                <a16:creationId xmlns:a16="http://schemas.microsoft.com/office/drawing/2014/main" id="{F4F04DF7-F09A-4973-A180-6E4C007028AD}"/>
              </a:ext>
            </a:extLst>
          </p:cNvPr>
          <p:cNvSpPr>
            <a:spLocks noGrp="1"/>
          </p:cNvSpPr>
          <p:nvPr>
            <p:ph type="body" sz="quarter" idx="11"/>
          </p:nvPr>
        </p:nvSpPr>
        <p:spPr>
          <a:xfrm>
            <a:off x="380999" y="2057400"/>
            <a:ext cx="8376919" cy="457200"/>
          </a:xfrm>
        </p:spPr>
        <p:txBody>
          <a:bodyPr/>
          <a:lstStyle/>
          <a:p>
            <a:r>
              <a:rPr lang="en-US" dirty="0"/>
              <a:t>US EPA places Gowanus on the National Priorities List -2009</a:t>
            </a:r>
          </a:p>
          <a:p>
            <a:r>
              <a:rPr lang="en-US" dirty="0"/>
              <a:t>Site designated as a Superfund Site in 2010</a:t>
            </a:r>
          </a:p>
          <a:p>
            <a:r>
              <a:rPr lang="en-US" dirty="0"/>
              <a:t>2013- Remedy Selected</a:t>
            </a:r>
          </a:p>
          <a:p>
            <a:pPr lvl="1"/>
            <a:r>
              <a:rPr lang="en-US" dirty="0"/>
              <a:t>Dredging of sediments in canal and multi-layer “cap”</a:t>
            </a:r>
          </a:p>
          <a:p>
            <a:pPr lvl="2"/>
            <a:r>
              <a:rPr lang="en-US" dirty="0"/>
              <a:t>Estimated Cost is $1 billion</a:t>
            </a:r>
          </a:p>
          <a:p>
            <a:pPr lvl="2"/>
            <a:r>
              <a:rPr lang="en-US" dirty="0"/>
              <a:t>EPA expects commencement in late 2022</a:t>
            </a:r>
          </a:p>
          <a:p>
            <a:pPr lvl="1"/>
            <a:r>
              <a:rPr lang="en-US" dirty="0"/>
              <a:t>Two </a:t>
            </a:r>
            <a:r>
              <a:rPr lang="en-US" dirty="0" err="1"/>
              <a:t>CSO</a:t>
            </a:r>
            <a:r>
              <a:rPr lang="en-US" dirty="0"/>
              <a:t> facilities- underwater tunnels to capture outfall in overflow situations</a:t>
            </a:r>
          </a:p>
          <a:p>
            <a:pPr lvl="1"/>
            <a:r>
              <a:rPr lang="en-US" dirty="0"/>
              <a:t>Upland remediation of </a:t>
            </a:r>
            <a:r>
              <a:rPr lang="en-US" dirty="0" err="1"/>
              <a:t>MGPs</a:t>
            </a:r>
            <a:r>
              <a:rPr lang="en-US" dirty="0"/>
              <a:t> – National Grid is the </a:t>
            </a:r>
            <a:r>
              <a:rPr lang="en-US" dirty="0" err="1"/>
              <a:t>PRP</a:t>
            </a:r>
            <a:r>
              <a:rPr lang="en-US" dirty="0"/>
              <a:t>, along with NYC</a:t>
            </a:r>
          </a:p>
        </p:txBody>
      </p:sp>
      <p:sp>
        <p:nvSpPr>
          <p:cNvPr id="5" name="Slide Number Placeholder 4">
            <a:extLst>
              <a:ext uri="{FF2B5EF4-FFF2-40B4-BE49-F238E27FC236}">
                <a16:creationId xmlns:a16="http://schemas.microsoft.com/office/drawing/2014/main" id="{08955903-3217-4DC1-8CCF-EBDFB4EC1AF6}"/>
              </a:ext>
            </a:extLst>
          </p:cNvPr>
          <p:cNvSpPr>
            <a:spLocks noGrp="1"/>
          </p:cNvSpPr>
          <p:nvPr>
            <p:ph type="sldNum" sz="quarter" idx="4"/>
          </p:nvPr>
        </p:nvSpPr>
        <p:spPr/>
        <p:txBody>
          <a:bodyPr/>
          <a:lstStyle/>
          <a:p>
            <a:pPr marL="19050">
              <a:lnSpc>
                <a:spcPts val="788"/>
              </a:lnSpc>
            </a:pPr>
            <a:fld id="{EE49627E-9C69-7B4C-8439-E20845C887D1}" type="slidenum">
              <a:rPr lang="en-US" smtClean="0"/>
              <a:pPr marL="19050">
                <a:lnSpc>
                  <a:spcPts val="788"/>
                </a:lnSpc>
              </a:pPr>
              <a:t>9</a:t>
            </a:fld>
            <a:endParaRPr lang="en-US"/>
          </a:p>
        </p:txBody>
      </p:sp>
    </p:spTree>
    <p:extLst>
      <p:ext uri="{BB962C8B-B14F-4D97-AF65-F5344CB8AC3E}">
        <p14:creationId xmlns:p14="http://schemas.microsoft.com/office/powerpoint/2010/main" val="335827589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7.01.25"/>
  <p:tag name="AS_TITLE" val="Aspose.Slides for .NET 4.0"/>
  <p:tag name="AS_VERSION" val="17.1"/>
</p:tagLst>
</file>

<file path=ppt/theme/theme1.xml><?xml version="1.0" encoding="utf-8"?>
<a:theme xmlns:a="http://schemas.openxmlformats.org/drawingml/2006/main" name="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59680873_1.POTX" id="{38970049-B089-4D74-8A0C-3EF10900384F}" vid="{A34F8445-0384-4487-8A2B-172ECFF6499A}"/>
    </a:ext>
  </a:extLst>
</a:theme>
</file>

<file path=ppt/theme/theme2.xml><?xml version="1.0" encoding="utf-8"?>
<a:theme xmlns:a="http://schemas.openxmlformats.org/drawingml/2006/main" name="Content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59680873_1.POTX" id="{38970049-B089-4D74-8A0C-3EF10900384F}" vid="{52BAE14F-9450-48D6-A8BD-451399602516}"/>
    </a:ext>
  </a:extLst>
</a:theme>
</file>

<file path=ppt/theme/theme3.xml><?xml version="1.0" encoding="utf-8"?>
<a:theme xmlns:a="http://schemas.openxmlformats.org/drawingml/2006/main" name="Transition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59680873_1.POTX" id="{38970049-B089-4D74-8A0C-3EF10900384F}" vid="{68FD89B6-0BF6-4759-9A3B-D4E5EA94D160}"/>
    </a:ext>
  </a:extLst>
</a:theme>
</file>

<file path=ppt/theme/theme4.xml><?xml version="1.0" encoding="utf-8"?>
<a:theme xmlns:a="http://schemas.openxmlformats.org/drawingml/2006/main" name="Closing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59680873_1.POTX" id="{38970049-B089-4D74-8A0C-3EF10900384F}" vid="{1C46B02D-F12B-47E2-B0DB-A90216FA672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anose="020F05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anose="020F05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Gowanus Neighborhood Rezoning Seminar Series</Template>
  <TotalTime>0</TotalTime>
  <Words>1820</Words>
  <Application>Microsoft Office PowerPoint</Application>
  <PresentationFormat>On-screen Show (4:3)</PresentationFormat>
  <Paragraphs>212</Paragraphs>
  <Slides>31</Slides>
  <Notes>0</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31</vt:i4>
      </vt:variant>
    </vt:vector>
  </HeadingPairs>
  <TitlesOfParts>
    <vt:vector size="39" baseType="lpstr">
      <vt:lpstr>Arial</vt:lpstr>
      <vt:lpstr>Calibri</vt:lpstr>
      <vt:lpstr>Calibri Light</vt:lpstr>
      <vt:lpstr>Times New Roman</vt:lpstr>
      <vt:lpstr>Title Slides</vt:lpstr>
      <vt:lpstr>Content Slides</vt:lpstr>
      <vt:lpstr>Transition Slides</vt:lpstr>
      <vt:lpstr>Closing Slides</vt:lpstr>
      <vt:lpstr>Gowanus Neighborhood Rezoning Seminar Series</vt:lpstr>
      <vt:lpstr>Background</vt:lpstr>
      <vt:lpstr>History of Development</vt:lpstr>
      <vt:lpstr>History of Development</vt:lpstr>
      <vt:lpstr>History of Development</vt:lpstr>
      <vt:lpstr>History of Development</vt:lpstr>
      <vt:lpstr>Contamination</vt:lpstr>
      <vt:lpstr>Brownfield Opportunities Area Created in 2014</vt:lpstr>
      <vt:lpstr>Superfund Designation and Remediation</vt:lpstr>
      <vt:lpstr>Gowanus Neighborhood Plan</vt:lpstr>
      <vt:lpstr>Neighborhood Plan – Community Outreach</vt:lpstr>
      <vt:lpstr>Neighborhood Plan Goals </vt:lpstr>
      <vt:lpstr>Neighborhood Plan Goals </vt:lpstr>
      <vt:lpstr>Neighborhood Plan Goals </vt:lpstr>
      <vt:lpstr>Gowanus Neighborhood Plan Rezoning</vt:lpstr>
      <vt:lpstr>Gowanus Rezoning – Land Use Actions</vt:lpstr>
      <vt:lpstr>Gowanus Rezoning Framework</vt:lpstr>
      <vt:lpstr>Special Gowanus Mixed Use District</vt:lpstr>
      <vt:lpstr>Special Gowanus Mixed Use District</vt:lpstr>
      <vt:lpstr>Special Gowanus Mixed Use District</vt:lpstr>
      <vt:lpstr>Special Gowanus Mixed Use District</vt:lpstr>
      <vt:lpstr>Special Gowanus Mixed Use District</vt:lpstr>
      <vt:lpstr>Gowanus Green Development</vt:lpstr>
      <vt:lpstr>Future Vision for Gowanus</vt:lpstr>
      <vt:lpstr>Status of Public Review</vt:lpstr>
      <vt:lpstr>Status of Public Review</vt:lpstr>
      <vt:lpstr>Status of Public Review</vt:lpstr>
      <vt:lpstr>Upcoming Gowanus Series Events</vt:lpstr>
      <vt:lpstr>Q + A</vt:lpstr>
      <vt:lpstr>Contact Us</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cp:lastPrinted>1601-01-01T00:00:00Z</cp:lastPrinted>
  <dcterms:created xsi:type="dcterms:W3CDTF">2021-08-27T17:10:22Z</dcterms:created>
  <dcterms:modified xsi:type="dcterms:W3CDTF">2021-09-10T17:59:29Z</dcterms:modified>
</cp:coreProperties>
</file>